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85" r:id="rId5"/>
    <p:sldMasterId id="2147483693" r:id="rId6"/>
    <p:sldMasterId id="2147483688" r:id="rId7"/>
    <p:sldMasterId id="2147483726" r:id="rId8"/>
    <p:sldMasterId id="2147483696" r:id="rId9"/>
    <p:sldMasterId id="2147483729" r:id="rId10"/>
  </p:sldMasterIdLst>
  <p:notesMasterIdLst>
    <p:notesMasterId r:id="rId25"/>
  </p:notesMasterIdLst>
  <p:sldIdLst>
    <p:sldId id="726" r:id="rId11"/>
    <p:sldId id="257" r:id="rId12"/>
    <p:sldId id="267" r:id="rId13"/>
    <p:sldId id="770" r:id="rId14"/>
    <p:sldId id="772" r:id="rId15"/>
    <p:sldId id="773" r:id="rId16"/>
    <p:sldId id="749" r:id="rId17"/>
    <p:sldId id="782" r:id="rId18"/>
    <p:sldId id="785" r:id="rId19"/>
    <p:sldId id="783" r:id="rId20"/>
    <p:sldId id="784" r:id="rId21"/>
    <p:sldId id="786" r:id="rId22"/>
    <p:sldId id="774" r:id="rId23"/>
    <p:sldId id="762" r:id="rId2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F1B30A-323B-D95D-0130-0074E3C549E9}" name="R3 Consulting Group" initials="R3" userId="R3 Consulting Group" providerId="None"/>
  <p188:author id="{A1B1D13C-CECA-28F7-BC27-23119C84DD2C}" name="R3 Consulting Group" initials="RCG" userId="025322a0ff994a60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rie Baxter" initials="CB" lastIdx="1" clrIdx="0">
    <p:extLst>
      <p:ext uri="{19B8F6BF-5375-455C-9EA6-DF929625EA0E}">
        <p15:presenceInfo xmlns:p15="http://schemas.microsoft.com/office/powerpoint/2012/main" userId="Carrie Baxter" providerId="None"/>
      </p:ext>
    </p:extLst>
  </p:cmAuthor>
  <p:cmAuthor id="2" name="Hether, Michael" initials="HM" lastIdx="3" clrIdx="1">
    <p:extLst>
      <p:ext uri="{19B8F6BF-5375-455C-9EA6-DF929625EA0E}">
        <p15:presenceInfo xmlns:p15="http://schemas.microsoft.com/office/powerpoint/2012/main" userId="S::mhether@fairfield.ca.gov::379f60f6-dd8b-4b64-bd29-3d2c960216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F4A"/>
    <a:srgbClr val="DAA900"/>
    <a:srgbClr val="A91A8D"/>
    <a:srgbClr val="00AEAA"/>
    <a:srgbClr val="184E90"/>
    <a:srgbClr val="EBF8F7"/>
    <a:srgbClr val="E0FFF5"/>
    <a:srgbClr val="FFF6E6"/>
    <a:srgbClr val="6CC24A"/>
    <a:srgbClr val="EBF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 autoAdjust="0"/>
    <p:restoredTop sz="84987" autoAdjust="0"/>
  </p:normalViewPr>
  <p:slideViewPr>
    <p:cSldViewPr snapToGrid="0" snapToObjects="1">
      <p:cViewPr varScale="1">
        <p:scale>
          <a:sx n="97" d="100"/>
          <a:sy n="97" d="100"/>
        </p:scale>
        <p:origin x="1956" y="78"/>
      </p:cViewPr>
      <p:guideLst/>
    </p:cSldViewPr>
  </p:slideViewPr>
  <p:outlineViewPr>
    <p:cViewPr>
      <p:scale>
        <a:sx n="33" d="100"/>
        <a:sy n="33" d="100"/>
      </p:scale>
      <p:origin x="0" y="-5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6178"/>
    </p:cViewPr>
  </p:sorterViewPr>
  <p:notesViewPr>
    <p:cSldViewPr snapToGrid="0" snapToObjects="1">
      <p:cViewPr>
        <p:scale>
          <a:sx n="70" d="100"/>
          <a:sy n="70" d="100"/>
        </p:scale>
        <p:origin x="2938" y="-46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4408236592081"/>
          <c:y val="0.16810275420744275"/>
          <c:w val="0.61148325934900338"/>
          <c:h val="0.68814532878140966"/>
        </c:manualLayout>
      </c:layout>
      <c:pieChart>
        <c:varyColors val="1"/>
        <c:ser>
          <c:idx val="0"/>
          <c:order val="0"/>
          <c:spPr>
            <a:solidFill>
              <a:schemeClr val="accent1"/>
            </a:solidFill>
            <a:ln w="381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355232"/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47C-494F-8812-E44DB5C98C8E}"/>
              </c:ext>
            </c:extLst>
          </c:dPt>
          <c:dPt>
            <c:idx val="1"/>
            <c:bubble3D val="0"/>
            <c:spPr>
              <a:solidFill>
                <a:srgbClr val="4D7749"/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47C-494F-8812-E44DB5C98C8E}"/>
              </c:ext>
            </c:extLst>
          </c:dPt>
          <c:dPt>
            <c:idx val="2"/>
            <c:bubble3D val="0"/>
            <c:spPr>
              <a:solidFill>
                <a:srgbClr val="62965C"/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47C-494F-8812-E44DB5C98C8E}"/>
              </c:ext>
            </c:extLst>
          </c:dPt>
          <c:dPt>
            <c:idx val="3"/>
            <c:bubble3D val="0"/>
            <c:spPr>
              <a:solidFill>
                <a:srgbClr val="7AB275"/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47C-494F-8812-E44DB5C98C8E}"/>
              </c:ext>
            </c:extLst>
          </c:dPt>
          <c:dPt>
            <c:idx val="4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47C-494F-8812-E44DB5C98C8E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47C-494F-8812-E44DB5C98C8E}"/>
              </c:ext>
            </c:extLst>
          </c:dPt>
          <c:dPt>
            <c:idx val="6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47C-494F-8812-E44DB5C98C8E}"/>
              </c:ext>
            </c:extLst>
          </c:dPt>
          <c:dPt>
            <c:idx val="7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47C-494F-8812-E44DB5C98C8E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147C-494F-8812-E44DB5C98C8E}"/>
              </c:ext>
            </c:extLst>
          </c:dPt>
          <c:dPt>
            <c:idx val="9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147C-494F-8812-E44DB5C98C8E}"/>
              </c:ext>
            </c:extLst>
          </c:dPt>
          <c:dPt>
            <c:idx val="10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147C-494F-8812-E44DB5C98C8E}"/>
              </c:ext>
            </c:extLst>
          </c:dPt>
          <c:dPt>
            <c:idx val="11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147C-494F-8812-E44DB5C98C8E}"/>
              </c:ext>
            </c:extLst>
          </c:dPt>
          <c:dPt>
            <c:idx val="12"/>
            <c:bubble3D val="0"/>
            <c:spPr>
              <a:solidFill>
                <a:schemeClr val="accent1"/>
              </a:solidFill>
              <a:ln w="38100">
                <a:solidFill>
                  <a:schemeClr val="bg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147C-494F-8812-E44DB5C98C8E}"/>
              </c:ext>
            </c:extLst>
          </c:dPt>
          <c:dLbls>
            <c:dLbl>
              <c:idx val="0"/>
              <c:layout>
                <c:manualLayout>
                  <c:x val="0.10670098719947692"/>
                  <c:y val="-0.1512706125409680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C8D2E94-E4A9-4719-A987-35EFBE4EE977}" type="CATEGORYNAME">
                      <a:rPr lang="en-US" sz="160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/>
                      <a:t> </a:t>
                    </a:r>
                    <a:fld id="{715DD595-6790-4994-8180-0D161274A9B6}" type="PERCENTAGE">
                      <a:rPr lang="en-US" sz="1600" baseline="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47C-494F-8812-E44DB5C98C8E}"/>
                </c:ext>
              </c:extLst>
            </c:dLbl>
            <c:dLbl>
              <c:idx val="1"/>
              <c:layout>
                <c:manualLayout>
                  <c:x val="0.15184572853140577"/>
                  <c:y val="0.118322416534712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631B280-E756-41C4-83A3-81133AFF91D9}" type="CATEGORYNAME">
                      <a:rPr lang="en-US" sz="160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dirty="0"/>
                      <a:t>s</a:t>
                    </a:r>
                    <a:r>
                      <a:rPr lang="en-US" sz="1600" baseline="0" dirty="0"/>
                      <a:t> </a:t>
                    </a:r>
                    <a:fld id="{A88BBD8E-288F-411A-85D0-F5E7A7833CEE}" type="PERCENTAGE">
                      <a:rPr lang="en-US" sz="1600" baseline="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96686340552653"/>
                      <c:h val="0.231978036670915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47C-494F-8812-E44DB5C98C8E}"/>
                </c:ext>
              </c:extLst>
            </c:dLbl>
            <c:dLbl>
              <c:idx val="2"/>
              <c:layout>
                <c:manualLayout>
                  <c:x val="2.8444109883804029E-2"/>
                  <c:y val="0.194240369076470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88231A-3059-4DD3-A924-76B1C72DD1F5}" type="CATEGORYNAME">
                      <a:rPr lang="en-US" sz="160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/>
                      <a:t> </a:t>
                    </a:r>
                  </a:p>
                  <a:p>
                    <a:pPr>
                      <a:defRPr sz="1600" b="1">
                        <a:solidFill>
                          <a:schemeClr val="bg1"/>
                        </a:solidFill>
                      </a:defRPr>
                    </a:pPr>
                    <a:fld id="{C71B4EAA-8201-41FB-85BF-6255DEBAFC18}" type="PERCENTAGE">
                      <a:rPr lang="en-US" sz="1600" baseline="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84862064254589"/>
                      <c:h val="0.20745609369687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47C-494F-8812-E44DB5C98C8E}"/>
                </c:ext>
              </c:extLst>
            </c:dLbl>
            <c:dLbl>
              <c:idx val="3"/>
              <c:layout>
                <c:manualLayout>
                  <c:x val="-0.17188010800526848"/>
                  <c:y val="0.134437224628866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615C9A3-662A-4C96-8214-645C25AA034A}" type="CATEGORYNAME">
                      <a:rPr lang="en-US" sz="160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/>
                      <a:t> </a:t>
                    </a:r>
                    <a:fld id="{CAE82758-0595-452E-9B5F-FF3CB04EA484}" type="PERCENTAGE">
                      <a:rPr lang="en-US" sz="1600" baseline="0" smtClean="0"/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47C-494F-8812-E44DB5C98C8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7C-494F-8812-E44DB5C98C8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47C-494F-8812-E44DB5C98C8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47C-494F-8812-E44DB5C98C8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47C-494F-8812-E44DB5C98C8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47C-494F-8812-E44DB5C98C8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47C-494F-8812-E44DB5C98C8E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47C-494F-8812-E44DB5C98C8E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47C-494F-8812-E44DB5C98C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Sheet1!$A$15:$A$27</c:f>
              <c:strCache>
                <c:ptCount val="13"/>
                <c:pt idx="0">
                  <c:v>Food</c:v>
                </c:pt>
                <c:pt idx="1">
                  <c:v>Other Organic</c:v>
                </c:pt>
                <c:pt idx="2">
                  <c:v>Lumber</c:v>
                </c:pt>
                <c:pt idx="3">
                  <c:v>Paper</c:v>
                </c:pt>
                <c:pt idx="4">
                  <c:v>Non-Organic</c:v>
                </c:pt>
                <c:pt idx="12">
                  <c:v>Other non organics includes</c:v>
                </c:pt>
              </c:strCache>
            </c:strRef>
          </c:cat>
          <c:val>
            <c:numRef>
              <c:f>Sheet1!$B$15:$B$27</c:f>
              <c:numCache>
                <c:formatCode>General</c:formatCode>
                <c:ptCount val="13"/>
                <c:pt idx="0">
                  <c:v>18.100000000000001</c:v>
                </c:pt>
                <c:pt idx="1">
                  <c:v>19.3</c:v>
                </c:pt>
                <c:pt idx="2">
                  <c:v>11.9</c:v>
                </c:pt>
                <c:pt idx="3">
                  <c:v>17.399999999999999</c:v>
                </c:pt>
                <c:pt idx="4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147C-494F-8812-E44DB5C98C8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0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0.651</cdr:x>
      <cdr:y>0.0594</cdr:y>
    </cdr:from>
    <cdr:to>
      <cdr:x>0.711</cdr:x>
      <cdr:y>0.15718</cdr:y>
    </cdr:to>
    <cdr:sp macro="" textlink="">
      <cdr:nvSpPr>
        <cdr:cNvPr id="2" name="Line Callout 2 1"/>
        <cdr:cNvSpPr/>
      </cdr:nvSpPr>
      <cdr:spPr>
        <a:xfrm xmlns:a="http://schemas.openxmlformats.org/drawingml/2006/main">
          <a:off x="7936992" y="288821"/>
          <a:ext cx="731520" cy="475488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84295"/>
            <a:gd name="adj6" fmla="val -50000"/>
          </a:avLst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3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109DA-0422-6848-9DA7-3C369AA9C9ED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1"/>
            <a:ext cx="5608320" cy="36604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A8D67-8F3D-3A43-B47D-7C1CA6EEEC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02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A8D67-8F3D-3A43-B47D-7C1CA6EEEC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012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4350" y="568325"/>
            <a:ext cx="5980113" cy="4486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1" y="5173649"/>
            <a:ext cx="5608320" cy="29607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0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4350" y="515938"/>
            <a:ext cx="5980113" cy="4486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1" y="5001867"/>
            <a:ext cx="5608320" cy="3132483"/>
          </a:xfrm>
        </p:spPr>
        <p:txBody>
          <a:bodyPr/>
          <a:lstStyle/>
          <a:p>
            <a:r>
              <a:rPr lang="en-US" dirty="0"/>
              <a:t>Climate change law</a:t>
            </a:r>
          </a:p>
          <a:p>
            <a:r>
              <a:rPr lang="en-US" dirty="0"/>
              <a:t>Excellent progress so far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00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4350" y="515938"/>
            <a:ext cx="5980113" cy="4486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1" y="5001867"/>
            <a:ext cx="5608320" cy="3132483"/>
          </a:xfrm>
        </p:spPr>
        <p:txBody>
          <a:bodyPr/>
          <a:lstStyle/>
          <a:p>
            <a:r>
              <a:rPr lang="en-US" dirty="0"/>
              <a:t>Climate change law</a:t>
            </a:r>
          </a:p>
          <a:p>
            <a:r>
              <a:rPr lang="en-US" dirty="0"/>
              <a:t>Excellent progress so far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394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4350" y="515938"/>
            <a:ext cx="5980113" cy="4486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1" y="5001867"/>
            <a:ext cx="5608320" cy="3132483"/>
          </a:xfrm>
        </p:spPr>
        <p:txBody>
          <a:bodyPr/>
          <a:lstStyle/>
          <a:p>
            <a:r>
              <a:rPr lang="en-US" dirty="0"/>
              <a:t>Climate change law</a:t>
            </a:r>
          </a:p>
          <a:p>
            <a:r>
              <a:rPr lang="en-US" dirty="0"/>
              <a:t>Excellent progress so far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135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4350" y="515938"/>
            <a:ext cx="5980113" cy="4486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1" y="5001867"/>
            <a:ext cx="5608320" cy="3132483"/>
          </a:xfrm>
        </p:spPr>
        <p:txBody>
          <a:bodyPr/>
          <a:lstStyle/>
          <a:p>
            <a:r>
              <a:rPr lang="en-US" dirty="0"/>
              <a:t>Climate change law</a:t>
            </a:r>
          </a:p>
          <a:p>
            <a:r>
              <a:rPr lang="en-US" dirty="0"/>
              <a:t>Excellent progress so far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092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</a:rPr>
              <a:t>6.51% for rates effective January 1,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47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 (Body CS)"/>
              </a:rPr>
              <a:t>6.51% for rates effective January 1,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8D67-8F3D-3A43-B47D-7C1CA6EEEC5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45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A8D67-8F3D-3A43-B47D-7C1CA6EEEC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9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4266746-133A-1241-9E4B-ECBC55C93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6336" y="234294"/>
            <a:ext cx="3346174" cy="576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1800"/>
            </a:lvl1pPr>
          </a:lstStyle>
          <a:p>
            <a:r>
              <a:rPr lang="en-US" dirty="0"/>
              <a:t>smaller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BFE75-49E2-7A44-83B7-8F54786FCA22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6F0806-7F29-D94A-BE55-DD9977A74498}"/>
              </a:ext>
            </a:extLst>
          </p:cNvPr>
          <p:cNvCxnSpPr>
            <a:cxnSpLocks/>
          </p:cNvCxnSpPr>
          <p:nvPr userDrawn="1"/>
        </p:nvCxnSpPr>
        <p:spPr>
          <a:xfrm>
            <a:off x="5587139" y="692514"/>
            <a:ext cx="3556861" cy="0"/>
          </a:xfrm>
          <a:prstGeom prst="line">
            <a:avLst/>
          </a:prstGeom>
          <a:ln w="12700">
            <a:solidFill>
              <a:srgbClr val="18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B28AEC8-3F92-3045-9CDD-85A9E4BCA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8588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3176"/>
            <a:ext cx="8774206" cy="1054100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D91C76-CBB6-B344-8FB9-258244471014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BFBFF0-1BBE-6142-B9BB-168490ED6A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13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4266746-133A-1241-9E4B-ECBC55C93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6336" y="234294"/>
            <a:ext cx="3346174" cy="576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1800"/>
            </a:lvl1pPr>
          </a:lstStyle>
          <a:p>
            <a:r>
              <a:rPr lang="en-US" dirty="0"/>
              <a:t>smaller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BFE75-49E2-7A44-83B7-8F54786FCA22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26A32D-4AC4-4243-A282-C905313C2B55}"/>
              </a:ext>
            </a:extLst>
          </p:cNvPr>
          <p:cNvCxnSpPr>
            <a:cxnSpLocks/>
          </p:cNvCxnSpPr>
          <p:nvPr userDrawn="1"/>
        </p:nvCxnSpPr>
        <p:spPr>
          <a:xfrm>
            <a:off x="5587139" y="692514"/>
            <a:ext cx="3556861" cy="0"/>
          </a:xfrm>
          <a:prstGeom prst="line">
            <a:avLst/>
          </a:prstGeom>
          <a:ln w="12700">
            <a:solidFill>
              <a:srgbClr val="6ABF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D376862-94DF-A847-8A42-921614F3B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8074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3176"/>
            <a:ext cx="8774206" cy="1054100"/>
          </a:xfrm>
          <a:prstGeom prst="rect">
            <a:avLst/>
          </a:prstGeom>
          <a:solidFill>
            <a:srgbClr val="6A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FC1B711-74E6-564D-817D-6933C581D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515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4266746-133A-1241-9E4B-ECBC55C93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6336" y="234294"/>
            <a:ext cx="3346174" cy="576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1800"/>
            </a:lvl1pPr>
          </a:lstStyle>
          <a:p>
            <a:r>
              <a:rPr lang="en-US" dirty="0"/>
              <a:t>smaller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E934B1-DFE4-AA4B-B8B1-6EBC7F093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315763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BFE75-49E2-7A44-83B7-8F54786FCA22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CA9FA3-1119-844B-8872-6591C0905FE9}"/>
              </a:ext>
            </a:extLst>
          </p:cNvPr>
          <p:cNvCxnSpPr>
            <a:cxnSpLocks/>
          </p:cNvCxnSpPr>
          <p:nvPr userDrawn="1"/>
        </p:nvCxnSpPr>
        <p:spPr>
          <a:xfrm>
            <a:off x="5587139" y="692514"/>
            <a:ext cx="3556861" cy="0"/>
          </a:xfrm>
          <a:prstGeom prst="line">
            <a:avLst/>
          </a:prstGeom>
          <a:ln w="12700">
            <a:solidFill>
              <a:srgbClr val="DA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470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3176"/>
            <a:ext cx="8774206" cy="1054100"/>
          </a:xfrm>
          <a:prstGeom prst="rect">
            <a:avLst/>
          </a:prstGeom>
          <a:solidFill>
            <a:srgbClr val="DA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8B2D2C1-978E-3145-B35E-985E23BD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4" y="1330596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20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4266746-133A-1241-9E4B-ECBC55C93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6336" y="234293"/>
            <a:ext cx="3346174" cy="576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1800"/>
            </a:lvl1pPr>
          </a:lstStyle>
          <a:p>
            <a:r>
              <a:rPr lang="en-US" dirty="0"/>
              <a:t>smaller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E934B1-DFE4-AA4B-B8B1-6EBC7F093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315763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BFE75-49E2-7A44-83B7-8F54786FCA22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C722A1-A838-9B43-8261-F988CF6CBB5C}"/>
              </a:ext>
            </a:extLst>
          </p:cNvPr>
          <p:cNvCxnSpPr>
            <a:cxnSpLocks/>
          </p:cNvCxnSpPr>
          <p:nvPr userDrawn="1"/>
        </p:nvCxnSpPr>
        <p:spPr>
          <a:xfrm>
            <a:off x="5587139" y="692514"/>
            <a:ext cx="3556861" cy="0"/>
          </a:xfrm>
          <a:prstGeom prst="line">
            <a:avLst/>
          </a:prstGeom>
          <a:ln w="12700">
            <a:solidFill>
              <a:srgbClr val="A91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33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3176"/>
            <a:ext cx="8774206" cy="1054100"/>
          </a:xfrm>
          <a:prstGeom prst="rect">
            <a:avLst/>
          </a:prstGeom>
          <a:solidFill>
            <a:srgbClr val="A91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8B2D2C1-978E-3145-B35E-985E23BD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4" y="1330596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998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pPr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7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4266746-133A-1241-9E4B-ECBC55C93F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6336" y="239988"/>
            <a:ext cx="3346174" cy="576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1800"/>
            </a:lvl1pPr>
          </a:lstStyle>
          <a:p>
            <a:r>
              <a:rPr lang="en-US" dirty="0"/>
              <a:t>smaller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E934B1-DFE4-AA4B-B8B1-6EBC7F093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315763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BFE75-49E2-7A44-83B7-8F54786FCA22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C66F85-D57C-1440-8C97-B59228E79495}"/>
              </a:ext>
            </a:extLst>
          </p:cNvPr>
          <p:cNvCxnSpPr>
            <a:cxnSpLocks/>
          </p:cNvCxnSpPr>
          <p:nvPr userDrawn="1"/>
        </p:nvCxnSpPr>
        <p:spPr>
          <a:xfrm>
            <a:off x="5587139" y="692514"/>
            <a:ext cx="3556861" cy="0"/>
          </a:xfrm>
          <a:prstGeom prst="line">
            <a:avLst/>
          </a:prstGeom>
          <a:ln w="12700">
            <a:solidFill>
              <a:srgbClr val="00AE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93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0"/>
            <a:ext cx="8774206" cy="1054100"/>
          </a:xfrm>
          <a:prstGeom prst="rect">
            <a:avLst/>
          </a:prstGeom>
          <a:solidFill>
            <a:srgbClr val="00A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AEAA"/>
              </a:solidFill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8B2D2C1-978E-3145-B35E-985E23BD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4" y="1330596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D91C76-CBB6-B344-8FB9-258244471014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9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F41CE9-AFCE-5787-4801-B717540CF7E9}"/>
              </a:ext>
            </a:extLst>
          </p:cNvPr>
          <p:cNvSpPr txBox="1"/>
          <p:nvPr userDrawn="1"/>
        </p:nvSpPr>
        <p:spPr>
          <a:xfrm>
            <a:off x="495759" y="10245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57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877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55B75B-4815-B043-A5D7-B5A8E405F268}"/>
              </a:ext>
            </a:extLst>
          </p:cNvPr>
          <p:cNvSpPr/>
          <p:nvPr userDrawn="1"/>
        </p:nvSpPr>
        <p:spPr>
          <a:xfrm>
            <a:off x="0" y="3176"/>
            <a:ext cx="8774206" cy="1054100"/>
          </a:xfrm>
          <a:prstGeom prst="rect">
            <a:avLst/>
          </a:prstGeom>
          <a:solidFill>
            <a:srgbClr val="6A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0CEFE69-4C1B-1C41-90FB-C422C48BE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671" y="222738"/>
            <a:ext cx="6347713" cy="7268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8B2D2C1-978E-3145-B35E-985E23BD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4" y="1330596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1283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4189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8847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3040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0909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5767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4/19/2023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0811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F41CE9-AFCE-5787-4801-B717540CF7E9}"/>
              </a:ext>
            </a:extLst>
          </p:cNvPr>
          <p:cNvSpPr txBox="1"/>
          <p:nvPr userDrawn="1"/>
        </p:nvSpPr>
        <p:spPr>
          <a:xfrm>
            <a:off x="495759" y="10245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432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39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DF7026-CF27-EC45-810A-B1E64F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7" y="529597"/>
            <a:ext cx="6347713" cy="75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BLUE SECTION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A18E8-E13B-B84D-B9FE-70E3963717D3}"/>
              </a:ext>
            </a:extLst>
          </p:cNvPr>
          <p:cNvSpPr/>
          <p:nvPr userDrawn="1"/>
        </p:nvSpPr>
        <p:spPr>
          <a:xfrm>
            <a:off x="8771206" y="0"/>
            <a:ext cx="372794" cy="6041363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95EAA7-D516-E24B-843E-871EEFC0A4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D7CCAC-8CC3-424A-BF6C-D7A272F7B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664FA7-CE99-7ED2-3838-45FF33FBA17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00" y="6041363"/>
            <a:ext cx="816637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5304AB99-4D42-0A11-8D89-07FB8FDC5B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10186" t="10445" r="11634" b="15048"/>
          <a:stretch/>
        </p:blipFill>
        <p:spPr>
          <a:xfrm>
            <a:off x="6413239" y="5979695"/>
            <a:ext cx="914559" cy="8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0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914400" rtl="0" eaLnBrk="1" fontAlgn="ctr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184E9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84E90"/>
        </a:buClr>
        <a:buSzPct val="70000"/>
        <a:buFont typeface="Wingdings" pitchFamily="2" charset="2"/>
        <a:buChar char="Ø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84E90"/>
        </a:buClr>
        <a:buSzPct val="70000"/>
        <a:buFont typeface="Wingdings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84E90"/>
        </a:buClr>
        <a:buSzPct val="70000"/>
        <a:buFont typeface="Wingdings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84E90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84E90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DF7026-CF27-EC45-810A-B1E64F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7" y="529597"/>
            <a:ext cx="6347713" cy="75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GREEN SECTION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A225E-BBAF-654E-914D-933693CFE94D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A18E8-E13B-B84D-B9FE-70E3963717D3}"/>
              </a:ext>
            </a:extLst>
          </p:cNvPr>
          <p:cNvSpPr/>
          <p:nvPr userDrawn="1"/>
        </p:nvSpPr>
        <p:spPr>
          <a:xfrm>
            <a:off x="8771206" y="0"/>
            <a:ext cx="372794" cy="6041363"/>
          </a:xfrm>
          <a:prstGeom prst="rect">
            <a:avLst/>
          </a:prstGeom>
          <a:solidFill>
            <a:srgbClr val="6A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F4926B9-0244-7842-961F-05A9CDAE50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5D7DF32-09F1-0449-A699-C96D1AAC1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2BB5C8-1C7C-E595-1A46-FD4DF1D2FE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00" y="6041363"/>
            <a:ext cx="816637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535E1E0A-A042-48FC-4B2F-B947E8C154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10186" t="10445" r="11634" b="15048"/>
          <a:stretch/>
        </p:blipFill>
        <p:spPr>
          <a:xfrm>
            <a:off x="6413239" y="5979695"/>
            <a:ext cx="914559" cy="8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1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xStyles>
    <p:titleStyle>
      <a:lvl1pPr algn="l" defTabSz="914400" rtl="0" eaLnBrk="1" fontAlgn="ctr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6ABF4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ABF4A"/>
        </a:buClr>
        <a:buSzPct val="70000"/>
        <a:buFont typeface="Wingdings" pitchFamily="2" charset="2"/>
        <a:buChar char="Ø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ABF4A"/>
        </a:buClr>
        <a:buSzPct val="70000"/>
        <a:buFont typeface="Wingdings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ABF4A"/>
        </a:buClr>
        <a:buSzPct val="70000"/>
        <a:buFont typeface="Wingdings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ABF4A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ABF4A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DF7026-CF27-EC45-810A-B1E64F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7" y="529597"/>
            <a:ext cx="6347713" cy="75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YELLOW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11F8430-631D-3D42-BF49-B6D297EF7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A225E-BBAF-654E-914D-933693CFE94D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A18E8-E13B-B84D-B9FE-70E3963717D3}"/>
              </a:ext>
            </a:extLst>
          </p:cNvPr>
          <p:cNvSpPr/>
          <p:nvPr userDrawn="1"/>
        </p:nvSpPr>
        <p:spPr>
          <a:xfrm>
            <a:off x="8771206" y="0"/>
            <a:ext cx="372794" cy="6041363"/>
          </a:xfrm>
          <a:prstGeom prst="rect">
            <a:avLst/>
          </a:prstGeom>
          <a:solidFill>
            <a:srgbClr val="DA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65C4296-AC71-5748-A184-D1BE1A111D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DAF7D1-74B6-F5BF-D4AD-F4913F8CD2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00" y="6041363"/>
            <a:ext cx="816637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3F1A7CF8-5B3D-BAC9-7796-87F56BA21F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10186" t="10445" r="11634" b="15048"/>
          <a:stretch/>
        </p:blipFill>
        <p:spPr>
          <a:xfrm>
            <a:off x="6413239" y="5979695"/>
            <a:ext cx="914559" cy="8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xStyles>
    <p:titleStyle>
      <a:lvl1pPr algn="l" defTabSz="914400" rtl="0" eaLnBrk="1" fontAlgn="ctr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DAA9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DAA900"/>
        </a:buClr>
        <a:buSzPct val="70000"/>
        <a:buFont typeface="Wingdings" pitchFamily="2" charset="2"/>
        <a:buChar char="Ø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AA900"/>
        </a:buClr>
        <a:buSzPct val="70000"/>
        <a:buFont typeface="Wingdings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AA900"/>
        </a:buClr>
        <a:buSzPct val="70000"/>
        <a:buFont typeface="Wingdings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AA900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AA900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DF7026-CF27-EC45-810A-B1E64F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7" y="529597"/>
            <a:ext cx="6347713" cy="75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FUSCHIA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11F8430-631D-3D42-BF49-B6D297EF7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A225E-BBAF-654E-914D-933693CFE94D}"/>
              </a:ext>
            </a:extLst>
          </p:cNvPr>
          <p:cNvCxnSpPr/>
          <p:nvPr userDrawn="1"/>
        </p:nvCxnSpPr>
        <p:spPr>
          <a:xfrm>
            <a:off x="8017658" y="6335470"/>
            <a:ext cx="1001572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A18E8-E13B-B84D-B9FE-70E3963717D3}"/>
              </a:ext>
            </a:extLst>
          </p:cNvPr>
          <p:cNvSpPr/>
          <p:nvPr userDrawn="1"/>
        </p:nvSpPr>
        <p:spPr>
          <a:xfrm>
            <a:off x="8771206" y="0"/>
            <a:ext cx="372794" cy="6041363"/>
          </a:xfrm>
          <a:prstGeom prst="rect">
            <a:avLst/>
          </a:prstGeom>
          <a:solidFill>
            <a:srgbClr val="A91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2DE7CB5-D634-A148-806E-EE3BB18503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B7CEEF-79C3-360F-5DCA-8D76B10C7F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00" y="6041363"/>
            <a:ext cx="816637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485596B9-8E46-B6F3-2BEA-2DBB2165E5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0186" t="10445" r="11634" b="15048"/>
          <a:stretch/>
        </p:blipFill>
        <p:spPr>
          <a:xfrm>
            <a:off x="6413239" y="5979695"/>
            <a:ext cx="914559" cy="8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756" r:id="rId3"/>
  </p:sldLayoutIdLst>
  <p:txStyles>
    <p:titleStyle>
      <a:lvl1pPr algn="l" defTabSz="914400" rtl="0" eaLnBrk="1" fontAlgn="ctr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A91A8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91A8D"/>
        </a:buClr>
        <a:buSzPct val="70000"/>
        <a:buFont typeface="Wingdings" pitchFamily="2" charset="2"/>
        <a:buChar char="Ø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91A8D"/>
        </a:buClr>
        <a:buSzPct val="70000"/>
        <a:buFont typeface="Wingdings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91A8D"/>
        </a:buClr>
        <a:buSzPct val="70000"/>
        <a:buFont typeface="Wingdings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91A8D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91A8D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EDF7026-CF27-EC45-810A-B1E64F5B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47" y="529597"/>
            <a:ext cx="6347713" cy="752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TEAL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11F8430-631D-3D42-BF49-B6D297EF7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592" y="174911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9A18E8-E13B-B84D-B9FE-70E3963717D3}"/>
              </a:ext>
            </a:extLst>
          </p:cNvPr>
          <p:cNvSpPr/>
          <p:nvPr userDrawn="1"/>
        </p:nvSpPr>
        <p:spPr>
          <a:xfrm>
            <a:off x="8771206" y="0"/>
            <a:ext cx="372794" cy="6041363"/>
          </a:xfrm>
          <a:prstGeom prst="rect">
            <a:avLst/>
          </a:prstGeom>
          <a:solidFill>
            <a:srgbClr val="00A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AEAA"/>
              </a:solidFill>
            </a:endParaRP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95EAA7-D516-E24B-843E-871EEFC0A4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B2DD65-5116-64E3-FEA0-8F5D0BAC72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00" y="6041363"/>
            <a:ext cx="816637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D59BDFE5-7973-1A3A-58BD-06734EEA98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0186" t="10445" r="11634" b="15048"/>
          <a:stretch/>
        </p:blipFill>
        <p:spPr>
          <a:xfrm>
            <a:off x="6413239" y="5979695"/>
            <a:ext cx="914559" cy="8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7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43" r:id="rId3"/>
  </p:sldLayoutIdLst>
  <p:txStyles>
    <p:titleStyle>
      <a:lvl1pPr algn="l" defTabSz="914400" rtl="0" eaLnBrk="1" fontAlgn="ctr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00AEA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AEAA"/>
        </a:buClr>
        <a:buSzPct val="70000"/>
        <a:buFont typeface="Wingdings" pitchFamily="2" charset="2"/>
        <a:buChar char="Ø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EAA"/>
        </a:buClr>
        <a:buSzPct val="70000"/>
        <a:buFont typeface="Wingdings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EAA"/>
        </a:buClr>
        <a:buSzPct val="70000"/>
        <a:buFont typeface="Wingdings" pitchFamily="2" charset="2"/>
        <a:buChar char="Ø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EAA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EAA"/>
        </a:buClr>
        <a:buSzPct val="70000"/>
        <a:buFont typeface="Wingdings" pitchFamily="2" charset="2"/>
        <a:buChar char="Ø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467941-1FF2-944F-95D8-23592DCCB9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219" y="6263431"/>
            <a:ext cx="679307" cy="3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0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65756-44CC-1248-BA05-8A05817B951C}"/>
              </a:ext>
            </a:extLst>
          </p:cNvPr>
          <p:cNvCxnSpPr>
            <a:cxnSpLocks/>
          </p:cNvCxnSpPr>
          <p:nvPr userDrawn="1"/>
        </p:nvCxnSpPr>
        <p:spPr>
          <a:xfrm>
            <a:off x="0" y="5467448"/>
            <a:ext cx="8778393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86E99A4-EB11-BB85-ECB3-524404FB3648}"/>
              </a:ext>
            </a:extLst>
          </p:cNvPr>
          <p:cNvSpPr/>
          <p:nvPr userDrawn="1"/>
        </p:nvSpPr>
        <p:spPr>
          <a:xfrm>
            <a:off x="8778936" y="0"/>
            <a:ext cx="372794" cy="1176621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500D29-34CA-7163-DC34-2431D603914D}"/>
              </a:ext>
            </a:extLst>
          </p:cNvPr>
          <p:cNvSpPr/>
          <p:nvPr userDrawn="1"/>
        </p:nvSpPr>
        <p:spPr>
          <a:xfrm>
            <a:off x="8778393" y="1160552"/>
            <a:ext cx="372794" cy="1135388"/>
          </a:xfrm>
          <a:prstGeom prst="rect">
            <a:avLst/>
          </a:prstGeom>
          <a:solidFill>
            <a:srgbClr val="6A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57502C-EF99-19AF-B9BE-CB7C0B923A58}"/>
              </a:ext>
            </a:extLst>
          </p:cNvPr>
          <p:cNvSpPr/>
          <p:nvPr userDrawn="1"/>
        </p:nvSpPr>
        <p:spPr>
          <a:xfrm>
            <a:off x="8778393" y="3429001"/>
            <a:ext cx="372794" cy="1162876"/>
          </a:xfrm>
          <a:prstGeom prst="rect">
            <a:avLst/>
          </a:prstGeom>
          <a:solidFill>
            <a:srgbClr val="A91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8F1C12-1BCB-876C-25A5-0B974601AB4E}"/>
              </a:ext>
            </a:extLst>
          </p:cNvPr>
          <p:cNvSpPr/>
          <p:nvPr userDrawn="1"/>
        </p:nvSpPr>
        <p:spPr>
          <a:xfrm>
            <a:off x="8778393" y="2274164"/>
            <a:ext cx="372794" cy="1176620"/>
          </a:xfrm>
          <a:prstGeom prst="rect">
            <a:avLst/>
          </a:prstGeom>
          <a:solidFill>
            <a:srgbClr val="DAA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6F6E67-62B4-73E6-B811-892E2C623C83}"/>
              </a:ext>
            </a:extLst>
          </p:cNvPr>
          <p:cNvSpPr/>
          <p:nvPr userDrawn="1"/>
        </p:nvSpPr>
        <p:spPr>
          <a:xfrm>
            <a:off x="8778393" y="4591878"/>
            <a:ext cx="372794" cy="1133061"/>
          </a:xfrm>
          <a:prstGeom prst="rect">
            <a:avLst/>
          </a:prstGeom>
          <a:solidFill>
            <a:srgbClr val="00AE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55FA86-B9F3-BB1E-6AFE-576EA501E74E}"/>
              </a:ext>
            </a:extLst>
          </p:cNvPr>
          <p:cNvSpPr/>
          <p:nvPr userDrawn="1"/>
        </p:nvSpPr>
        <p:spPr>
          <a:xfrm>
            <a:off x="8778393" y="5724939"/>
            <a:ext cx="372794" cy="1133061"/>
          </a:xfrm>
          <a:prstGeom prst="rect">
            <a:avLst/>
          </a:prstGeom>
          <a:solidFill>
            <a:srgbClr val="EE76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756C646A-B78E-089A-D11E-4A76E1AF39C4}"/>
              </a:ext>
            </a:extLst>
          </p:cNvPr>
          <p:cNvSpPr txBox="1"/>
          <p:nvPr/>
        </p:nvSpPr>
        <p:spPr>
          <a:xfrm>
            <a:off x="6123398" y="1027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F7767-1B48-FF7A-6B10-0ED1027A851B}"/>
              </a:ext>
            </a:extLst>
          </p:cNvPr>
          <p:cNvSpPr txBox="1">
            <a:spLocks/>
          </p:cNvSpPr>
          <p:nvPr/>
        </p:nvSpPr>
        <p:spPr>
          <a:xfrm>
            <a:off x="2530527" y="1500329"/>
            <a:ext cx="5594896" cy="37096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3200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of Rialto</a:t>
            </a:r>
          </a:p>
          <a:p>
            <a:pPr>
              <a:spcAft>
                <a:spcPts val="600"/>
              </a:spcAft>
            </a:pPr>
            <a:r>
              <a:rPr lang="en-US" sz="36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City Council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25, 2023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C04422EB-3376-8CB5-4DF5-C2D549C80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86" t="10445" r="11634" b="15048"/>
          <a:stretch/>
        </p:blipFill>
        <p:spPr>
          <a:xfrm>
            <a:off x="1159067" y="5671800"/>
            <a:ext cx="914559" cy="871569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D370968-8726-0071-4E0D-BBAC5037E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93" y="5718562"/>
            <a:ext cx="4825409" cy="8248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2F1EA9-24AE-6578-C74F-F6273144E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527" y="5742807"/>
            <a:ext cx="816637" cy="816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518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751BFD5-5811-B74E-A0D9-B2E7E5270C88}"/>
              </a:ext>
            </a:extLst>
          </p:cNvPr>
          <p:cNvSpPr txBox="1">
            <a:spLocks/>
          </p:cNvSpPr>
          <p:nvPr/>
        </p:nvSpPr>
        <p:spPr>
          <a:xfrm>
            <a:off x="523243" y="1979424"/>
            <a:ext cx="4943313" cy="36925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Bef>
                <a:spcPts val="1100"/>
              </a:spcBef>
              <a:spcAft>
                <a:spcPts val="2000"/>
              </a:spcAft>
              <a:buClr>
                <a:srgbClr val="6ABF4A"/>
              </a:buClr>
              <a:buSzPct val="80000"/>
              <a:buFont typeface="Wingdings" pitchFamily="2" charset="2"/>
              <a:buNone/>
            </a:pPr>
            <a:endParaRPr lang="en-US" sz="2600" b="1" dirty="0">
              <a:solidFill>
                <a:srgbClr val="184E9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457200" lvl="1" indent="0">
              <a:spcBef>
                <a:spcPts val="1100"/>
              </a:spcBef>
              <a:spcAft>
                <a:spcPts val="2000"/>
              </a:spcAft>
              <a:buClr>
                <a:srgbClr val="6ABF4A"/>
              </a:buClr>
              <a:buSzPct val="80000"/>
              <a:buFont typeface="Wingdings" pitchFamily="2" charset="2"/>
              <a:buNone/>
            </a:pPr>
            <a:r>
              <a:rPr lang="en-US" sz="2600" b="1" dirty="0">
                <a:solidFill>
                  <a:srgbClr val="184E9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Background</a:t>
            </a:r>
          </a:p>
          <a:p>
            <a:pPr marL="457200" lvl="1" indent="0">
              <a:spcAft>
                <a:spcPts val="2000"/>
              </a:spcAft>
              <a:buClr>
                <a:srgbClr val="DAA900"/>
              </a:buClr>
              <a:buSzPct val="80000"/>
              <a:buFont typeface="Wingdings" pitchFamily="2" charset="2"/>
              <a:buNone/>
            </a:pPr>
            <a:r>
              <a:rPr lang="en-US" sz="2600" b="1" dirty="0">
                <a:solidFill>
                  <a:srgbClr val="A91A8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Financial Evaluation 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D1C8AB31-B6EF-B44D-9BE1-9CD5145762C0}"/>
              </a:ext>
            </a:extLst>
          </p:cNvPr>
          <p:cNvSpPr txBox="1">
            <a:spLocks/>
          </p:cNvSpPr>
          <p:nvPr/>
        </p:nvSpPr>
        <p:spPr>
          <a:xfrm>
            <a:off x="692619" y="1187839"/>
            <a:ext cx="6348413" cy="55552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fontAlgn="ctr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184E9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AGENDA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3E7FA8-8522-684D-AF7B-E4BAE3E66D2D}"/>
              </a:ext>
            </a:extLst>
          </p:cNvPr>
          <p:cNvSpPr/>
          <p:nvPr/>
        </p:nvSpPr>
        <p:spPr>
          <a:xfrm rot="16200000">
            <a:off x="7206722" y="1898429"/>
            <a:ext cx="402452" cy="3472105"/>
          </a:xfrm>
          <a:prstGeom prst="rect">
            <a:avLst/>
          </a:prstGeom>
          <a:solidFill>
            <a:srgbClr val="A91A8D"/>
          </a:solidFill>
          <a:ln>
            <a:solidFill>
              <a:srgbClr val="A91A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73B5F5-ACAA-1D45-86D2-5A41D564AAC7}"/>
              </a:ext>
            </a:extLst>
          </p:cNvPr>
          <p:cNvCxnSpPr>
            <a:cxnSpLocks/>
          </p:cNvCxnSpPr>
          <p:nvPr/>
        </p:nvCxnSpPr>
        <p:spPr>
          <a:xfrm>
            <a:off x="4866098" y="3668717"/>
            <a:ext cx="853150" cy="0"/>
          </a:xfrm>
          <a:prstGeom prst="line">
            <a:avLst/>
          </a:prstGeom>
          <a:ln w="12700">
            <a:solidFill>
              <a:srgbClr val="A91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DB6717E-1E6D-A749-B7E9-2DDACFD4C22F}"/>
              </a:ext>
            </a:extLst>
          </p:cNvPr>
          <p:cNvSpPr/>
          <p:nvPr/>
        </p:nvSpPr>
        <p:spPr>
          <a:xfrm rot="16200000">
            <a:off x="7198194" y="1157379"/>
            <a:ext cx="402452" cy="3473655"/>
          </a:xfrm>
          <a:prstGeom prst="rect">
            <a:avLst/>
          </a:prstGeom>
          <a:solidFill>
            <a:srgbClr val="184E90"/>
          </a:solidFill>
          <a:ln>
            <a:solidFill>
              <a:srgbClr val="184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415CB5-D3FB-3146-9BCB-BD5F4F360ADE}"/>
              </a:ext>
            </a:extLst>
          </p:cNvPr>
          <p:cNvCxnSpPr>
            <a:cxnSpLocks/>
          </p:cNvCxnSpPr>
          <p:nvPr/>
        </p:nvCxnSpPr>
        <p:spPr>
          <a:xfrm>
            <a:off x="3475210" y="2944177"/>
            <a:ext cx="2193580" cy="0"/>
          </a:xfrm>
          <a:prstGeom prst="line">
            <a:avLst/>
          </a:prstGeom>
          <a:ln w="12700">
            <a:solidFill>
              <a:srgbClr val="18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04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5AEC7B7-6653-584F-BBFB-F5C5E726FF85}"/>
              </a:ext>
            </a:extLst>
          </p:cNvPr>
          <p:cNvSpPr/>
          <p:nvPr/>
        </p:nvSpPr>
        <p:spPr>
          <a:xfrm>
            <a:off x="-1" y="1054014"/>
            <a:ext cx="3758339" cy="7254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5FD230-0520-5D4F-B636-B27310A184BC}"/>
              </a:ext>
            </a:extLst>
          </p:cNvPr>
          <p:cNvSpPr txBox="1"/>
          <p:nvPr/>
        </p:nvSpPr>
        <p:spPr>
          <a:xfrm>
            <a:off x="258194" y="1142033"/>
            <a:ext cx="350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84E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Senate Bill (SB) 1383: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725D0C-61DF-094C-A299-D270D1F5DA3B}"/>
              </a:ext>
            </a:extLst>
          </p:cNvPr>
          <p:cNvCxnSpPr/>
          <p:nvPr/>
        </p:nvCxnSpPr>
        <p:spPr>
          <a:xfrm>
            <a:off x="-1" y="1779458"/>
            <a:ext cx="4436919" cy="0"/>
          </a:xfrm>
          <a:prstGeom prst="line">
            <a:avLst/>
          </a:prstGeom>
          <a:ln w="19050">
            <a:solidFill>
              <a:srgbClr val="18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9F517D9F-B096-1D4D-80C0-5E43C1B5A076}"/>
              </a:ext>
            </a:extLst>
          </p:cNvPr>
          <p:cNvSpPr txBox="1">
            <a:spLocks/>
          </p:cNvSpPr>
          <p:nvPr/>
        </p:nvSpPr>
        <p:spPr>
          <a:xfrm>
            <a:off x="208671" y="1886580"/>
            <a:ext cx="5252663" cy="4971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84E90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600" dirty="0"/>
              <a:t>Sets </a:t>
            </a:r>
            <a:r>
              <a:rPr lang="en-US" sz="2600" b="1" dirty="0">
                <a:solidFill>
                  <a:srgbClr val="184E90"/>
                </a:solidFill>
              </a:rPr>
              <a:t>statewide mandates </a:t>
            </a:r>
            <a:r>
              <a:rPr lang="en-US" sz="2600" dirty="0"/>
              <a:t>for organics recovery efforts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600" dirty="0"/>
              <a:t>Builds on prior law to </a:t>
            </a:r>
            <a:r>
              <a:rPr lang="en-US" sz="2600" b="1" dirty="0">
                <a:solidFill>
                  <a:srgbClr val="184E90"/>
                </a:solidFill>
              </a:rPr>
              <a:t>incrementally reduce disposal </a:t>
            </a:r>
            <a:r>
              <a:rPr lang="en-US" sz="2600" dirty="0"/>
              <a:t>of organic waste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600" dirty="0"/>
              <a:t>Requires </a:t>
            </a:r>
            <a:r>
              <a:rPr lang="en-US" sz="2600" b="1" dirty="0">
                <a:solidFill>
                  <a:srgbClr val="184E90"/>
                </a:solidFill>
              </a:rPr>
              <a:t>all generators </a:t>
            </a:r>
            <a:r>
              <a:rPr lang="en-US" sz="2600" dirty="0"/>
              <a:t>to be provided organic waste recycling services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600" b="1" dirty="0">
                <a:solidFill>
                  <a:srgbClr val="184E90"/>
                </a:solidFill>
              </a:rPr>
              <a:t>Edible food recovery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600" dirty="0"/>
              <a:t>City obligated by CalRecycle CAP to meet deadlines </a:t>
            </a:r>
            <a:endParaRPr lang="en-US" sz="2600" b="1" dirty="0">
              <a:solidFill>
                <a:srgbClr val="184E9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B16F45-1876-BC4E-820E-E1C56752533F}"/>
              </a:ext>
            </a:extLst>
          </p:cNvPr>
          <p:cNvGrpSpPr/>
          <p:nvPr/>
        </p:nvGrpSpPr>
        <p:grpSpPr>
          <a:xfrm>
            <a:off x="5703670" y="1739695"/>
            <a:ext cx="3069178" cy="4065666"/>
            <a:chOff x="5695044" y="1602903"/>
            <a:chExt cx="3069178" cy="406566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3EEDD47-1F91-704E-B0E4-6F41FFA40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456" t="2060" r="35523" b="2060"/>
            <a:stretch/>
          </p:blipFill>
          <p:spPr>
            <a:xfrm>
              <a:off x="5695044" y="1602903"/>
              <a:ext cx="3069178" cy="4065666"/>
            </a:xfrm>
            <a:prstGeom prst="rect">
              <a:avLst/>
            </a:prstGeom>
            <a:noFill/>
            <a:effectLst/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ABB709-0BB5-5141-B2E1-8092F03FB539}"/>
                </a:ext>
              </a:extLst>
            </p:cNvPr>
            <p:cNvSpPr/>
            <p:nvPr/>
          </p:nvSpPr>
          <p:spPr>
            <a:xfrm>
              <a:off x="5695044" y="1602904"/>
              <a:ext cx="3069178" cy="4065665"/>
            </a:xfrm>
            <a:prstGeom prst="rect">
              <a:avLst/>
            </a:prstGeom>
            <a:solidFill>
              <a:srgbClr val="184E90">
                <a:alpha val="6500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179387"/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WHAT ARE ORGANICS?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Food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Green waste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Landscape &amp; Pruning Organic Textiles Carpets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Paper products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Printing/ Writing paper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Lumber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Wood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Manure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Digestate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Biosolids </a:t>
              </a:r>
            </a:p>
            <a:p>
              <a:pPr marL="465137" indent="-285750">
                <a:spcAft>
                  <a:spcPts val="300"/>
                </a:spcAft>
                <a:buClr>
                  <a:schemeClr val="bg1"/>
                </a:buClr>
                <a:buFont typeface="System Font Regular"/>
                <a:buChar char="→"/>
              </a:pPr>
              <a:r>
                <a:rPr lang="en-US" sz="1600" b="1" i="1" dirty="0">
                  <a:solidFill>
                    <a:schemeClr val="bg1"/>
                  </a:solidFill>
                </a:rPr>
                <a:t>Sludges</a:t>
              </a:r>
              <a:endParaRPr lang="en-US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23E07A-3F27-BB4F-8663-6A49DDF6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71" y="222738"/>
            <a:ext cx="8564177" cy="726831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25799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E07A-3F27-BB4F-8663-6A49DDF6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71" y="222738"/>
            <a:ext cx="8564177" cy="726831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1B7EE0-99D3-D0E5-261A-B01A3FB35680}"/>
              </a:ext>
            </a:extLst>
          </p:cNvPr>
          <p:cNvSpPr/>
          <p:nvPr/>
        </p:nvSpPr>
        <p:spPr>
          <a:xfrm>
            <a:off x="0" y="1063557"/>
            <a:ext cx="9144000" cy="50047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93DFB8-ECF3-C8B6-B2B6-939C2071CCFF}"/>
              </a:ext>
            </a:extLst>
          </p:cNvPr>
          <p:cNvSpPr/>
          <p:nvPr/>
        </p:nvSpPr>
        <p:spPr>
          <a:xfrm>
            <a:off x="131615" y="1333719"/>
            <a:ext cx="8773610" cy="4572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15AA0F-F9D7-4047-817D-43BAFCECADB1}"/>
              </a:ext>
            </a:extLst>
          </p:cNvPr>
          <p:cNvSpPr/>
          <p:nvPr/>
        </p:nvSpPr>
        <p:spPr>
          <a:xfrm>
            <a:off x="6037039" y="4421833"/>
            <a:ext cx="2868187" cy="1483884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cap="smal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AD8598-2D3C-9A01-AB9F-03C186F7DD3C}"/>
              </a:ext>
            </a:extLst>
          </p:cNvPr>
          <p:cNvSpPr/>
          <p:nvPr/>
        </p:nvSpPr>
        <p:spPr>
          <a:xfrm>
            <a:off x="721260" y="1333715"/>
            <a:ext cx="2848890" cy="4572003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3641FB-E847-86CE-007A-597029AC6EC4}"/>
              </a:ext>
            </a:extLst>
          </p:cNvPr>
          <p:cNvSpPr/>
          <p:nvPr/>
        </p:nvSpPr>
        <p:spPr>
          <a:xfrm>
            <a:off x="131615" y="2060714"/>
            <a:ext cx="5965118" cy="2324299"/>
          </a:xfrm>
          <a:prstGeom prst="rect">
            <a:avLst/>
          </a:prstGeom>
          <a:solidFill>
            <a:srgbClr val="0989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FC306C-F291-0112-51D2-97516BA4FEB8}"/>
              </a:ext>
            </a:extLst>
          </p:cNvPr>
          <p:cNvSpPr txBox="1"/>
          <p:nvPr/>
        </p:nvSpPr>
        <p:spPr>
          <a:xfrm>
            <a:off x="805482" y="4689620"/>
            <a:ext cx="268044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i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That’s Two-Thirds of Our Waste Stream!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CBAD8-CE79-E54D-8F7A-6FAB0659D1B3}"/>
              </a:ext>
            </a:extLst>
          </p:cNvPr>
          <p:cNvSpPr txBox="1"/>
          <p:nvPr/>
        </p:nvSpPr>
        <p:spPr>
          <a:xfrm>
            <a:off x="249337" y="2365451"/>
            <a:ext cx="3406874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Generates </a:t>
            </a:r>
          </a:p>
          <a:p>
            <a:pPr>
              <a:defRPr/>
            </a:pPr>
            <a:r>
              <a:rPr lang="en-US" sz="28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 </a:t>
            </a:r>
          </a:p>
          <a:p>
            <a:pPr>
              <a:defRPr/>
            </a:pPr>
            <a:r>
              <a:rPr lang="en-US" sz="28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20-23 Million Tons </a:t>
            </a:r>
            <a:br>
              <a:rPr lang="en-US" sz="3600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Organic Waste </a:t>
            </a:r>
          </a:p>
          <a:p>
            <a:pPr>
              <a:defRPr/>
            </a:pPr>
            <a:r>
              <a:rPr lang="en-US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Year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3FF55D-BF8A-529A-426E-C950FF45AF75}"/>
              </a:ext>
            </a:extLst>
          </p:cNvPr>
          <p:cNvGrpSpPr/>
          <p:nvPr/>
        </p:nvGrpSpPr>
        <p:grpSpPr>
          <a:xfrm>
            <a:off x="3120694" y="880185"/>
            <a:ext cx="4750509" cy="4785133"/>
            <a:chOff x="-276322" y="1385680"/>
            <a:chExt cx="6185752" cy="5496635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DE9587-097E-FD14-3E65-1489D8EEE51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-276322" y="1385680"/>
            <a:ext cx="6185752" cy="54966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A55D002-7F18-C153-ED8C-4690716710A8}"/>
                </a:ext>
              </a:extLst>
            </p:cNvPr>
            <p:cNvGrpSpPr/>
            <p:nvPr/>
          </p:nvGrpSpPr>
          <p:grpSpPr>
            <a:xfrm>
              <a:off x="938859" y="4217269"/>
              <a:ext cx="1426194" cy="1274838"/>
              <a:chOff x="4759921" y="3927162"/>
              <a:chExt cx="1406416" cy="127483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DB3499-EA24-65D4-0ACD-B1E62B7DCAF7}"/>
                  </a:ext>
                </a:extLst>
              </p:cNvPr>
              <p:cNvSpPr txBox="1"/>
              <p:nvPr/>
            </p:nvSpPr>
            <p:spPr>
              <a:xfrm>
                <a:off x="5427854" y="4399869"/>
                <a:ext cx="329185" cy="459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b="1" cap="small" dirty="0">
                    <a:solidFill>
                      <a:schemeClr val="bg1">
                        <a:alpha val="75000"/>
                      </a:schemeClr>
                    </a:solidFill>
                  </a:rPr>
                  <a:t>?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C6380B0-B558-9B44-4D70-511B3151E9C5}"/>
                  </a:ext>
                </a:extLst>
              </p:cNvPr>
              <p:cNvSpPr txBox="1"/>
              <p:nvPr/>
            </p:nvSpPr>
            <p:spPr>
              <a:xfrm>
                <a:off x="5638697" y="4132408"/>
                <a:ext cx="329185" cy="459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b="1" cap="small" dirty="0">
                    <a:solidFill>
                      <a:schemeClr val="bg1">
                        <a:alpha val="75000"/>
                      </a:schemeClr>
                    </a:solidFill>
                  </a:rPr>
                  <a:t>?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26D7EAF-BCAB-D78D-DE9E-0032C511877B}"/>
                  </a:ext>
                </a:extLst>
              </p:cNvPr>
              <p:cNvSpPr txBox="1"/>
              <p:nvPr/>
            </p:nvSpPr>
            <p:spPr>
              <a:xfrm>
                <a:off x="4759921" y="4742397"/>
                <a:ext cx="348263" cy="459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000" b="1" cap="small" dirty="0">
                    <a:solidFill>
                      <a:schemeClr val="bg1">
                        <a:alpha val="75000"/>
                      </a:schemeClr>
                    </a:solidFill>
                  </a:rPr>
                  <a:t>?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F244718-491D-2C87-40A0-ED79882A67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9924" y="3927162"/>
                <a:ext cx="1406413" cy="1004536"/>
              </a:xfrm>
              <a:prstGeom prst="line">
                <a:avLst/>
              </a:prstGeom>
              <a:ln w="19050">
                <a:solidFill>
                  <a:schemeClr val="bg1">
                    <a:alpha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57E9D7-0D59-67A7-72C5-299DB73E5002}"/>
                </a:ext>
              </a:extLst>
            </p:cNvPr>
            <p:cNvSpPr txBox="1"/>
            <p:nvPr/>
          </p:nvSpPr>
          <p:spPr>
            <a:xfrm>
              <a:off x="2163806" y="4449907"/>
              <a:ext cx="1497736" cy="954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cap="small" dirty="0">
                  <a:solidFill>
                    <a:schemeClr val="bg1"/>
                  </a:solidFill>
                </a:rPr>
                <a:t>Non-Organic Waste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2A20A9B-8A07-9152-46B2-4DD599D97B21}"/>
              </a:ext>
            </a:extLst>
          </p:cNvPr>
          <p:cNvSpPr txBox="1"/>
          <p:nvPr/>
        </p:nvSpPr>
        <p:spPr>
          <a:xfrm>
            <a:off x="4339887" y="3994262"/>
            <a:ext cx="691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small" dirty="0">
                <a:solidFill>
                  <a:schemeClr val="bg1"/>
                </a:solidFill>
              </a:rPr>
              <a:t>Edible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b="1" cap="small" dirty="0">
                <a:solidFill>
                  <a:schemeClr val="bg1"/>
                </a:solidFill>
              </a:rPr>
              <a:t>food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459BDD-2914-874E-34FE-09B0BD9397A0}"/>
              </a:ext>
            </a:extLst>
          </p:cNvPr>
          <p:cNvSpPr txBox="1"/>
          <p:nvPr/>
        </p:nvSpPr>
        <p:spPr>
          <a:xfrm>
            <a:off x="6096733" y="1424504"/>
            <a:ext cx="30718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small" dirty="0">
                <a:latin typeface="Arial" panose="020B0604020202020204" pitchFamily="34" charset="0"/>
                <a:cs typeface="Arial" panose="020B0604020202020204" pitchFamily="34" charset="0"/>
              </a:rPr>
              <a:t>In California, Millions Are</a:t>
            </a:r>
          </a:p>
          <a:p>
            <a:r>
              <a:rPr lang="en-US" sz="3000" b="1" cap="small" dirty="0">
                <a:latin typeface="Arial" panose="020B0604020202020204" pitchFamily="34" charset="0"/>
                <a:cs typeface="Arial" panose="020B0604020202020204" pitchFamily="34" charset="0"/>
              </a:rPr>
              <a:t>Food Insecure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5853DAF-2FB5-4226-CE96-29CD5F497E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82" y="2320364"/>
            <a:ext cx="1782178" cy="126237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93A5171-2765-078C-E68C-7BE0AC9118CF}"/>
              </a:ext>
            </a:extLst>
          </p:cNvPr>
          <p:cNvSpPr txBox="1"/>
          <p:nvPr/>
        </p:nvSpPr>
        <p:spPr>
          <a:xfrm>
            <a:off x="6057254" y="4610134"/>
            <a:ext cx="277014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cap="small" dirty="0">
                <a:solidFill>
                  <a:schemeClr val="bg1"/>
                </a:solidFill>
              </a:rPr>
              <a:t>California Throws Away </a:t>
            </a:r>
          </a:p>
          <a:p>
            <a:r>
              <a:rPr lang="en-US" sz="2400" b="1" cap="small" dirty="0">
                <a:solidFill>
                  <a:schemeClr val="bg1"/>
                </a:solidFill>
              </a:rPr>
              <a:t>5.6 Million Tons </a:t>
            </a:r>
          </a:p>
          <a:p>
            <a:r>
              <a:rPr lang="en-US" sz="1600" b="1" cap="small" dirty="0">
                <a:solidFill>
                  <a:schemeClr val="bg1"/>
                </a:solidFill>
              </a:rPr>
              <a:t>of Food Waste Every Year!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FC7AB9-B55E-83C0-8FC2-E5A4B5B2F578}"/>
              </a:ext>
            </a:extLst>
          </p:cNvPr>
          <p:cNvSpPr/>
          <p:nvPr/>
        </p:nvSpPr>
        <p:spPr>
          <a:xfrm>
            <a:off x="6629930" y="3700470"/>
            <a:ext cx="2238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cap="small" dirty="0">
                <a:latin typeface="Arial" panose="020B0604020202020204" pitchFamily="34" charset="0"/>
                <a:cs typeface="Arial" panose="020B0604020202020204" pitchFamily="34" charset="0"/>
              </a:rPr>
              <a:t>1 in 8 Californians </a:t>
            </a:r>
          </a:p>
          <a:p>
            <a:r>
              <a:rPr lang="en-US" b="1" cap="small" dirty="0">
                <a:latin typeface="Arial" panose="020B0604020202020204" pitchFamily="34" charset="0"/>
                <a:cs typeface="Arial" panose="020B0604020202020204" pitchFamily="34" charset="0"/>
              </a:rPr>
              <a:t>1 in 5 Children</a:t>
            </a:r>
          </a:p>
        </p:txBody>
      </p:sp>
    </p:spTree>
    <p:extLst>
      <p:ext uri="{BB962C8B-B14F-4D97-AF65-F5344CB8AC3E}">
        <p14:creationId xmlns:p14="http://schemas.microsoft.com/office/powerpoint/2010/main" val="1652353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E07A-3F27-BB4F-8663-6A49DDF6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71" y="222738"/>
            <a:ext cx="8564177" cy="726831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86F571-6E6F-D32A-3640-E27746F5AE14}"/>
              </a:ext>
            </a:extLst>
          </p:cNvPr>
          <p:cNvSpPr/>
          <p:nvPr/>
        </p:nvSpPr>
        <p:spPr>
          <a:xfrm>
            <a:off x="6924" y="1057682"/>
            <a:ext cx="4842585" cy="5530152"/>
          </a:xfrm>
          <a:prstGeom prst="rect">
            <a:avLst/>
          </a:prstGeom>
          <a:solidFill>
            <a:srgbClr val="F5F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6361E-3292-F5BF-3FE1-F8772EF5D083}"/>
              </a:ext>
            </a:extLst>
          </p:cNvPr>
          <p:cNvSpPr txBox="1"/>
          <p:nvPr/>
        </p:nvSpPr>
        <p:spPr>
          <a:xfrm>
            <a:off x="271747" y="1201253"/>
            <a:ext cx="4646371" cy="14157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Landfilled Organic Waste Emits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Methane Gas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Super Pollutant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Powerful than C02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0F0DF16-C19B-697F-54AC-AC94136E849D}"/>
              </a:ext>
            </a:extLst>
          </p:cNvPr>
          <p:cNvGrpSpPr/>
          <p:nvPr/>
        </p:nvGrpSpPr>
        <p:grpSpPr>
          <a:xfrm>
            <a:off x="315747" y="2808216"/>
            <a:ext cx="4144292" cy="1399143"/>
            <a:chOff x="251321" y="2978336"/>
            <a:chExt cx="5209309" cy="1399143"/>
          </a:xfrm>
          <a:solidFill>
            <a:srgbClr val="184E90"/>
          </a:solidFill>
        </p:grpSpPr>
        <p:sp>
          <p:nvSpPr>
            <p:cNvPr id="15" name="Right Arrow 6">
              <a:extLst>
                <a:ext uri="{FF2B5EF4-FFF2-40B4-BE49-F238E27FC236}">
                  <a16:creationId xmlns:a16="http://schemas.microsoft.com/office/drawing/2014/main" id="{508FD450-6765-F72F-7521-AFEF852EAFEC}"/>
                </a:ext>
              </a:extLst>
            </p:cNvPr>
            <p:cNvSpPr/>
            <p:nvPr/>
          </p:nvSpPr>
          <p:spPr>
            <a:xfrm>
              <a:off x="251321" y="2978336"/>
              <a:ext cx="5209309" cy="139914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89ACAB3-48F2-2E1E-7C5E-64ED432C5305}"/>
                </a:ext>
              </a:extLst>
            </p:cNvPr>
            <p:cNvSpPr txBox="1"/>
            <p:nvPr/>
          </p:nvSpPr>
          <p:spPr>
            <a:xfrm>
              <a:off x="459726" y="3347526"/>
              <a:ext cx="4136613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Methane Gas Contributes to </a:t>
              </a:r>
              <a:b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Climate Change in California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4FD8750-5B79-A225-0057-A896B83B3B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496" y="1909139"/>
            <a:ext cx="4545037" cy="26253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ED972C-D6F7-4581-6378-3F1821D066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6" y="4207358"/>
            <a:ext cx="1950720" cy="1298448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84CD6CA7-A310-E5E8-66F2-B03C78B2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216" y="4856582"/>
            <a:ext cx="2047473" cy="13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963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3E07A-3F27-BB4F-8663-6A49DDF6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71" y="222738"/>
            <a:ext cx="8564177" cy="726831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D99DDA-8FDA-0B62-1E50-6BAE4F572CFE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901524"/>
            <a:ext cx="8836183" cy="3773028"/>
            <a:chOff x="-129435" y="1221561"/>
            <a:chExt cx="12853078" cy="54882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2EEAF64-8A0E-03EC-DA05-CD208DAC8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2571" y="3496045"/>
              <a:ext cx="2273301" cy="196850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0CDA4D0-7901-88E6-8E3E-3655B1861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402" y="3496045"/>
              <a:ext cx="2273301" cy="1968501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4D4BD45-B79D-8300-FB90-98BFBBA0F619}"/>
                </a:ext>
              </a:extLst>
            </p:cNvPr>
            <p:cNvGrpSpPr/>
            <p:nvPr/>
          </p:nvGrpSpPr>
          <p:grpSpPr>
            <a:xfrm>
              <a:off x="-129435" y="1558781"/>
              <a:ext cx="3287734" cy="2857730"/>
              <a:chOff x="-129435" y="1558781"/>
              <a:chExt cx="3287734" cy="285773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4B5CA6D-63C7-8742-5F57-8C2B43347DE1}"/>
                  </a:ext>
                </a:extLst>
              </p:cNvPr>
              <p:cNvSpPr/>
              <p:nvPr/>
            </p:nvSpPr>
            <p:spPr>
              <a:xfrm>
                <a:off x="-129435" y="1558781"/>
                <a:ext cx="3287734" cy="805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Provide Organics Collection to All</a:t>
                </a:r>
              </a:p>
            </p:txBody>
          </p: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AD650257-B248-EABE-0AC7-D74AA9887A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2480" y="2460712"/>
                <a:ext cx="2273301" cy="1955799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B3311BD9-0D26-3F5D-341E-BDA4EB3C6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690" y="2970276"/>
                <a:ext cx="1224147" cy="868967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68B6CB-E06A-DB60-B339-A79D6C589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4246" y="3496045"/>
              <a:ext cx="2273301" cy="196850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1CF979-4A18-32DD-A4B1-F80917C1B711}"/>
                </a:ext>
              </a:extLst>
            </p:cNvPr>
            <p:cNvGrpSpPr/>
            <p:nvPr/>
          </p:nvGrpSpPr>
          <p:grpSpPr>
            <a:xfrm>
              <a:off x="8614799" y="3890966"/>
              <a:ext cx="4108844" cy="2793382"/>
              <a:chOff x="4986338" y="3928205"/>
              <a:chExt cx="4108844" cy="279338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FEC1934-2442-C9B3-15E8-30726D7CD36C}"/>
                  </a:ext>
                </a:extLst>
              </p:cNvPr>
              <p:cNvSpPr/>
              <p:nvPr/>
            </p:nvSpPr>
            <p:spPr>
              <a:xfrm>
                <a:off x="4986338" y="5579976"/>
                <a:ext cx="4108844" cy="11416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Monitor Compliance </a:t>
                </a:r>
              </a:p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Conduct </a:t>
                </a:r>
              </a:p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Enforcement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51FF931-7AC7-F46F-5CE1-A2FF9BEBE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0193" y="3928205"/>
                <a:ext cx="1121133" cy="1063394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E02D91-8BC6-F66C-1633-02C3FAB1B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8648" y="2460712"/>
              <a:ext cx="2273301" cy="1955802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65FF37C-D7DA-9710-65A6-B956DD748EFE}"/>
                </a:ext>
              </a:extLst>
            </p:cNvPr>
            <p:cNvGrpSpPr/>
            <p:nvPr/>
          </p:nvGrpSpPr>
          <p:grpSpPr>
            <a:xfrm>
              <a:off x="6802048" y="1221561"/>
              <a:ext cx="4255003" cy="2712100"/>
              <a:chOff x="1266407" y="2316738"/>
              <a:chExt cx="4255003" cy="27121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A58B645-82CC-B66D-20F8-E7F24EC9CA35}"/>
                  </a:ext>
                </a:extLst>
              </p:cNvPr>
              <p:cNvSpPr/>
              <p:nvPr/>
            </p:nvSpPr>
            <p:spPr>
              <a:xfrm>
                <a:off x="1266407" y="2316738"/>
                <a:ext cx="4255003" cy="114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Secure Access to Edible and Recycling Food Recovery Capacity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F9CDAB50-B60B-8890-6223-8C1795AC1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26813" y="3890967"/>
                <a:ext cx="821998" cy="1137871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6D4149C-AE8F-ED5D-D685-53C49EA7D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0324" y="2460712"/>
              <a:ext cx="2273301" cy="1955802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EA1354B-A25C-08CC-0CBD-8271E6EA169F}"/>
                </a:ext>
              </a:extLst>
            </p:cNvPr>
            <p:cNvGrpSpPr/>
            <p:nvPr/>
          </p:nvGrpSpPr>
          <p:grpSpPr>
            <a:xfrm>
              <a:off x="5367768" y="3965339"/>
              <a:ext cx="3279108" cy="2719007"/>
              <a:chOff x="3569073" y="2961266"/>
              <a:chExt cx="3279108" cy="271900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2D840E1-EC29-E05D-71C2-BD7881DBD4B3}"/>
                  </a:ext>
                </a:extLst>
              </p:cNvPr>
              <p:cNvSpPr/>
              <p:nvPr/>
            </p:nvSpPr>
            <p:spPr>
              <a:xfrm>
                <a:off x="3569073" y="4538662"/>
                <a:ext cx="3279108" cy="11416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Procure Recyclable and Recovered Organic Products</a:t>
                </a:r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24B2C52-8DE8-4855-7E72-56780001E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66111" y="2961266"/>
                <a:ext cx="1085034" cy="1060742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C2083C6-E6F7-6851-50E6-B2BF1FE3AA34}"/>
                </a:ext>
              </a:extLst>
            </p:cNvPr>
            <p:cNvGrpSpPr/>
            <p:nvPr/>
          </p:nvGrpSpPr>
          <p:grpSpPr>
            <a:xfrm>
              <a:off x="1907170" y="3954968"/>
              <a:ext cx="2831516" cy="2754828"/>
              <a:chOff x="7424299" y="2936684"/>
              <a:chExt cx="2831516" cy="275482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C448DA5-6330-1463-CD5F-2455EAC10AC5}"/>
                  </a:ext>
                </a:extLst>
              </p:cNvPr>
              <p:cNvSpPr/>
              <p:nvPr/>
            </p:nvSpPr>
            <p:spPr>
              <a:xfrm>
                <a:off x="7424299" y="4549901"/>
                <a:ext cx="2831516" cy="11416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Establish Edible Food Recovery Program</a:t>
                </a:r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B0200C31-E209-1FE4-8210-4998C67065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60923" y="2936684"/>
                <a:ext cx="958268" cy="1013601"/>
              </a:xfrm>
              <a:prstGeom prst="rect">
                <a:avLst/>
              </a:prstGeom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5375C11-0BA3-E079-8C27-654E94B8BF9E}"/>
                </a:ext>
              </a:extLst>
            </p:cNvPr>
            <p:cNvGrpSpPr/>
            <p:nvPr/>
          </p:nvGrpSpPr>
          <p:grpSpPr>
            <a:xfrm>
              <a:off x="3540379" y="1243399"/>
              <a:ext cx="3287734" cy="2633051"/>
              <a:chOff x="8905080" y="2303832"/>
              <a:chExt cx="3287734" cy="263305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581458D-BDB5-44D2-2E92-43AEF80C7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09015" y="4055690"/>
                <a:ext cx="1045318" cy="881193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02D5DAE-E9D4-46B8-00A5-832CF42C9B07}"/>
                  </a:ext>
                </a:extLst>
              </p:cNvPr>
              <p:cNvSpPr/>
              <p:nvPr/>
            </p:nvSpPr>
            <p:spPr>
              <a:xfrm>
                <a:off x="8905080" y="2303832"/>
                <a:ext cx="3287734" cy="1141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Conduct Education &amp; Outreach to Community</a:t>
                </a:r>
              </a:p>
            </p:txBody>
          </p:sp>
        </p:grp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FDD1F537-E702-A18A-F5ED-9F15614DE3F1}"/>
              </a:ext>
            </a:extLst>
          </p:cNvPr>
          <p:cNvSpPr/>
          <p:nvPr/>
        </p:nvSpPr>
        <p:spPr>
          <a:xfrm>
            <a:off x="18072" y="6010386"/>
            <a:ext cx="5802572" cy="633475"/>
          </a:xfrm>
          <a:prstGeom prst="rect">
            <a:avLst/>
          </a:prstGeom>
          <a:solidFill>
            <a:srgbClr val="184E90"/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Most requirements match and expand upon AB 1826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FBB8C0-4638-DAC6-064F-FE268F9639F6}"/>
              </a:ext>
            </a:extLst>
          </p:cNvPr>
          <p:cNvSpPr/>
          <p:nvPr/>
        </p:nvSpPr>
        <p:spPr>
          <a:xfrm>
            <a:off x="18072" y="1025482"/>
            <a:ext cx="5356672" cy="675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890F3F40-F843-9E14-D8D3-2CEBB95D9260}"/>
              </a:ext>
            </a:extLst>
          </p:cNvPr>
          <p:cNvSpPr txBox="1">
            <a:spLocks/>
          </p:cNvSpPr>
          <p:nvPr/>
        </p:nvSpPr>
        <p:spPr>
          <a:xfrm>
            <a:off x="508402" y="813027"/>
            <a:ext cx="4718351" cy="7692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fontAlgn="ctr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rgbClr val="184E9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Local Agency Responsibilities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3C2B1F2-49E4-9A91-5DBC-B06341CD2C97}"/>
              </a:ext>
            </a:extLst>
          </p:cNvPr>
          <p:cNvCxnSpPr>
            <a:cxnSpLocks/>
          </p:cNvCxnSpPr>
          <p:nvPr/>
        </p:nvCxnSpPr>
        <p:spPr>
          <a:xfrm>
            <a:off x="18071" y="1701051"/>
            <a:ext cx="5802572" cy="0"/>
          </a:xfrm>
          <a:prstGeom prst="line">
            <a:avLst/>
          </a:prstGeom>
          <a:ln w="19050">
            <a:solidFill>
              <a:srgbClr val="18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794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A83F-A6F4-0110-4341-536494C3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3" y="222738"/>
            <a:ext cx="8982373" cy="726831"/>
          </a:xfrm>
        </p:spPr>
        <p:txBody>
          <a:bodyPr>
            <a:normAutofit/>
          </a:bodyPr>
          <a:lstStyle/>
          <a:p>
            <a:r>
              <a:rPr lang="en-US" dirty="0"/>
              <a:t>RATE ADJUSTMENT REQUEST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EBF9EE90-5AC8-620B-20CB-9DC36EB87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1330596"/>
            <a:ext cx="8487839" cy="5104928"/>
          </a:xfrm>
        </p:spPr>
        <p:txBody>
          <a:bodyPr>
            <a:normAutofit/>
          </a:bodyPr>
          <a:lstStyle/>
          <a:p>
            <a:r>
              <a:rPr lang="en-US" sz="2800" dirty="0"/>
              <a:t>2023 Rate Review Impacts</a:t>
            </a:r>
          </a:p>
          <a:p>
            <a:pPr lvl="1"/>
            <a:r>
              <a:rPr lang="en-US" sz="2400" dirty="0"/>
              <a:t>Service Consumer Price Index</a:t>
            </a:r>
          </a:p>
          <a:p>
            <a:pPr lvl="1"/>
            <a:r>
              <a:rPr lang="en-US" sz="2400" dirty="0"/>
              <a:t>Disposal and processing cost components</a:t>
            </a:r>
          </a:p>
          <a:p>
            <a:pPr lvl="2"/>
            <a:r>
              <a:rPr lang="en-US" sz="2000" dirty="0"/>
              <a:t>Trash, Organics (Green &amp; Food Waste), Recyclables</a:t>
            </a:r>
          </a:p>
          <a:p>
            <a:pPr lvl="1"/>
            <a:r>
              <a:rPr lang="en-US" sz="2400" dirty="0"/>
              <a:t>Program Impacts </a:t>
            </a:r>
          </a:p>
          <a:p>
            <a:pPr lvl="2"/>
            <a:r>
              <a:rPr lang="en-US" sz="2000" dirty="0"/>
              <a:t>SB 1383 Compliance and expanding organics recycling amongst all generator sectors</a:t>
            </a:r>
          </a:p>
          <a:p>
            <a:pPr lvl="2"/>
            <a:endParaRPr lang="en-US" dirty="0"/>
          </a:p>
          <a:p>
            <a:pPr lvl="1"/>
            <a:endParaRPr lang="en-US" sz="2400" dirty="0"/>
          </a:p>
          <a:p>
            <a:pPr marL="914400" lvl="2" indent="0">
              <a:buNone/>
            </a:pPr>
            <a:endParaRPr lang="en-US" sz="2000" dirty="0"/>
          </a:p>
          <a:p>
            <a:pPr lvl="2"/>
            <a:endParaRPr lang="en-US" dirty="0">
              <a:highlight>
                <a:srgbClr val="FFFF00"/>
              </a:highlight>
            </a:endParaRPr>
          </a:p>
          <a:p>
            <a:pPr marL="914400" lvl="2" indent="0">
              <a:buNone/>
            </a:pP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777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 Rate History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0294" y="2311998"/>
            <a:ext cx="7987553" cy="3308873"/>
          </a:xfrm>
        </p:spPr>
        <p:txBody>
          <a:bodyPr>
            <a:normAutofit/>
          </a:bodyPr>
          <a:lstStyle/>
          <a:p>
            <a:pPr marL="346953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32D2E31-B0F3-130A-B59A-4BD250B73AD2}"/>
              </a:ext>
            </a:extLst>
          </p:cNvPr>
          <p:cNvSpPr txBox="1">
            <a:spLocks/>
          </p:cNvSpPr>
          <p:nvPr/>
        </p:nvSpPr>
        <p:spPr>
          <a:xfrm>
            <a:off x="208671" y="1413970"/>
            <a:ext cx="8487839" cy="5104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2020 - Defer the 2020/21 adjustment until 2021/22 and  include the cost recovery component in the 2021/22 rate year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dirty="0"/>
              <a:t>2021 – Revised to spread residential deferral over two years (2021/2022 &amp; 2022/2023) 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dirty="0"/>
              <a:t>2022 -  No adjustments; defer adjustments and 2020 residential recovery in 2023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dirty="0"/>
              <a:t>2023 – Implement rate adjustments with 1383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8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Disposal and Processing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0294" y="2311998"/>
            <a:ext cx="7987553" cy="3308873"/>
          </a:xfrm>
        </p:spPr>
        <p:txBody>
          <a:bodyPr>
            <a:normAutofit/>
          </a:bodyPr>
          <a:lstStyle/>
          <a:p>
            <a:pPr marL="346953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9119"/>
              </p:ext>
            </p:extLst>
          </p:nvPr>
        </p:nvGraphicFramePr>
        <p:xfrm>
          <a:off x="1906092" y="1757872"/>
          <a:ext cx="5102753" cy="1731981"/>
        </p:xfrm>
        <a:graphic>
          <a:graphicData uri="http://schemas.openxmlformats.org/drawingml/2006/table">
            <a:tbl>
              <a:tblPr/>
              <a:tblGrid>
                <a:gridCol w="1962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3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5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Cost Component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(per ton)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Current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New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Change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1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Trash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$40.75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$42.07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$1.32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2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Organics 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$57.29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$86.96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$29.67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2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Recyclables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$66.90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$71.23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$4.33</a:t>
                      </a:r>
                    </a:p>
                  </a:txBody>
                  <a:tcPr marL="6724" marR="6724" marT="67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5773" y="4185655"/>
            <a:ext cx="6643859" cy="169700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806867"/>
            <a:r>
              <a:rPr lang="en-US" sz="1588" dirty="0">
                <a:solidFill>
                  <a:prstClr val="black"/>
                </a:solidFill>
              </a:rPr>
              <a:t>Note:  1) Current Organics tip fee only includes green waste.  The 	New Organics tip fee includes food and green waste materials.</a:t>
            </a:r>
          </a:p>
          <a:p>
            <a:pPr defTabSz="806867"/>
            <a:r>
              <a:rPr lang="en-US" sz="900" dirty="0">
                <a:solidFill>
                  <a:prstClr val="black"/>
                </a:solidFill>
              </a:rPr>
              <a:t>  </a:t>
            </a:r>
          </a:p>
          <a:p>
            <a:pPr defTabSz="806867"/>
            <a:r>
              <a:rPr lang="en-US" sz="1588" dirty="0">
                <a:solidFill>
                  <a:prstClr val="black"/>
                </a:solidFill>
              </a:rPr>
              <a:t>           2) Alternative Organics Processing per ton costs:  </a:t>
            </a:r>
          </a:p>
          <a:p>
            <a:pPr defTabSz="806867"/>
            <a:r>
              <a:rPr lang="en-US" sz="1588" dirty="0">
                <a:solidFill>
                  <a:prstClr val="black"/>
                </a:solidFill>
              </a:rPr>
              <a:t>	Victor Valley Compost - $106.58; </a:t>
            </a:r>
          </a:p>
          <a:p>
            <a:pPr defTabSz="806867"/>
            <a:r>
              <a:rPr lang="en-US" sz="1588" dirty="0">
                <a:solidFill>
                  <a:prstClr val="black"/>
                </a:solidFill>
              </a:rPr>
              <a:t>	Puente Hills MRF - $117.67;</a:t>
            </a:r>
          </a:p>
          <a:p>
            <a:pPr defTabSz="806867"/>
            <a:r>
              <a:rPr lang="en-US" sz="1588" dirty="0">
                <a:solidFill>
                  <a:prstClr val="black"/>
                </a:solidFill>
              </a:rPr>
              <a:t> 	Scholl Canyon - $136.05.</a:t>
            </a:r>
          </a:p>
        </p:txBody>
      </p:sp>
    </p:spTree>
    <p:extLst>
      <p:ext uri="{BB962C8B-B14F-4D97-AF65-F5344CB8AC3E}">
        <p14:creationId xmlns:p14="http://schemas.microsoft.com/office/powerpoint/2010/main" val="3951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37542"/>
              </p:ext>
            </p:extLst>
          </p:nvPr>
        </p:nvGraphicFramePr>
        <p:xfrm>
          <a:off x="977464" y="1327945"/>
          <a:ext cx="7334529" cy="2310394"/>
        </p:xfrm>
        <a:graphic>
          <a:graphicData uri="http://schemas.openxmlformats.org/drawingml/2006/table">
            <a:tbl>
              <a:tblPr/>
              <a:tblGrid>
                <a:gridCol w="1837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724">
                  <a:extLst>
                    <a:ext uri="{9D8B030D-6E8A-4147-A177-3AD203B41FA5}">
                      <a16:colId xmlns:a16="http://schemas.microsoft.com/office/drawing/2014/main" val="598235877"/>
                    </a:ext>
                  </a:extLst>
                </a:gridCol>
                <a:gridCol w="1091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724">
                  <a:extLst>
                    <a:ext uri="{9D8B030D-6E8A-4147-A177-3AD203B41FA5}">
                      <a16:colId xmlns:a16="http://schemas.microsoft.com/office/drawing/2014/main" val="3171356003"/>
                    </a:ext>
                  </a:extLst>
                </a:gridCol>
                <a:gridCol w="1129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812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12" marR="6112" marT="593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Monthly Charge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4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Service Level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2019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2020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2022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Proposed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2023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 gallon tax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roll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29.96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29.96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30.81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30.81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34.09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3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 gallon tax roll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29.25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29.25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30.08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30.08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33.32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3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tax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roll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22.74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22.74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25.57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25.57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28.32 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23480" y="5591129"/>
            <a:ext cx="5497039" cy="5810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806867"/>
            <a:r>
              <a:rPr lang="en-US" sz="1588" dirty="0">
                <a:solidFill>
                  <a:prstClr val="black"/>
                </a:solidFill>
              </a:rPr>
              <a:t>Note:  1) Residential rates not adjusted in 2020 or 2022</a:t>
            </a:r>
          </a:p>
          <a:p>
            <a:pPr defTabSz="806867"/>
            <a:r>
              <a:rPr lang="en-US" sz="1588" dirty="0">
                <a:solidFill>
                  <a:prstClr val="black"/>
                </a:solidFill>
              </a:rPr>
              <a:t>           2) Seniors 62 &amp; older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9F86EB3-C8FB-6FD0-95AE-8DE4DA0644FE}"/>
              </a:ext>
            </a:extLst>
          </p:cNvPr>
          <p:cNvSpPr txBox="1">
            <a:spLocks/>
          </p:cNvSpPr>
          <p:nvPr/>
        </p:nvSpPr>
        <p:spPr>
          <a:xfrm>
            <a:off x="468577" y="720996"/>
            <a:ext cx="8487839" cy="51049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Residential Rates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371402"/>
              </p:ext>
            </p:extLst>
          </p:nvPr>
        </p:nvGraphicFramePr>
        <p:xfrm>
          <a:off x="2806919" y="3873139"/>
          <a:ext cx="3675618" cy="1518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535">
                  <a:extLst>
                    <a:ext uri="{9D8B030D-6E8A-4147-A177-3AD203B41FA5}">
                      <a16:colId xmlns:a16="http://schemas.microsoft.com/office/drawing/2014/main" val="1256128755"/>
                    </a:ext>
                  </a:extLst>
                </a:gridCol>
                <a:gridCol w="1320886">
                  <a:extLst>
                    <a:ext uri="{9D8B030D-6E8A-4147-A177-3AD203B41FA5}">
                      <a16:colId xmlns:a16="http://schemas.microsoft.com/office/drawing/2014/main" val="3506562464"/>
                    </a:ext>
                  </a:extLst>
                </a:gridCol>
                <a:gridCol w="893197">
                  <a:extLst>
                    <a:ext uri="{9D8B030D-6E8A-4147-A177-3AD203B41FA5}">
                      <a16:colId xmlns:a16="http://schemas.microsoft.com/office/drawing/2014/main" val="2483868737"/>
                    </a:ext>
                  </a:extLst>
                </a:gridCol>
              </a:tblGrid>
              <a:tr h="322791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SB 1383 Cost Impacts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568845"/>
                  </a:ext>
                </a:extLst>
              </a:tr>
              <a:tr h="58855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Mixed Organics Disposal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SB 1383 Program Costs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43705"/>
                  </a:ext>
                </a:extLst>
              </a:tr>
              <a:tr h="4645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   1.86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   0.90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  2.76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635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34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891302"/>
              </p:ext>
            </p:extLst>
          </p:nvPr>
        </p:nvGraphicFramePr>
        <p:xfrm>
          <a:off x="513406" y="1492544"/>
          <a:ext cx="7971833" cy="3231908"/>
        </p:xfrm>
        <a:graphic>
          <a:graphicData uri="http://schemas.openxmlformats.org/drawingml/2006/table">
            <a:tbl>
              <a:tblPr/>
              <a:tblGrid>
                <a:gridCol w="3284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4818">
                  <a:extLst>
                    <a:ext uri="{9D8B030D-6E8A-4147-A177-3AD203B41FA5}">
                      <a16:colId xmlns:a16="http://schemas.microsoft.com/office/drawing/2014/main" val="3802346573"/>
                    </a:ext>
                  </a:extLst>
                </a:gridCol>
                <a:gridCol w="1134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812">
                  <a:extLst>
                    <a:ext uri="{9D8B030D-6E8A-4147-A177-3AD203B41FA5}">
                      <a16:colId xmlns:a16="http://schemas.microsoft.com/office/drawing/2014/main" val="1284485850"/>
                    </a:ext>
                  </a:extLst>
                </a:gridCol>
              </a:tblGrid>
              <a:tr h="467591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12" marR="6112" marT="593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Monthly Charge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6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Commercial Service                   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One time per week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2021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Current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Proposed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2023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Difference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027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yard trash bin </a:t>
                      </a:r>
                    </a:p>
                    <a:p>
                      <a:pPr lvl="0"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(includes no charge recycling)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$262.86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$235.82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$238.43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$2.61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917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yard food waste or trash bin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$196.56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$178.53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$182.90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$4.37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322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 gallon Food Waste barrel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$49.47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$46.97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$46.07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($0.90)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181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Multi-family 3 yard bin</a:t>
                      </a:r>
                    </a:p>
                    <a:p>
                      <a:pPr lvl="0"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With bulky item collection program</a:t>
                      </a:r>
                    </a:p>
                  </a:txBody>
                  <a:tcPr marL="6112" marR="6112" marT="593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$255.84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$228.80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$278.47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$49.67</a:t>
                      </a:r>
                    </a:p>
                  </a:txBody>
                  <a:tcPr marL="6112" marR="6112" marT="59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0592" y="4985724"/>
            <a:ext cx="7110465" cy="7386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806867"/>
            <a:r>
              <a:rPr lang="en-US" sz="1400" dirty="0">
                <a:solidFill>
                  <a:prstClr val="black"/>
                </a:solidFill>
              </a:rPr>
              <a:t>Note:  1) Commercial rates not adjusted in 2020 or 2022.</a:t>
            </a:r>
          </a:p>
          <a:p>
            <a:pPr defTabSz="806867"/>
            <a:r>
              <a:rPr lang="en-US" sz="1400" dirty="0">
                <a:solidFill>
                  <a:prstClr val="black"/>
                </a:solidFill>
              </a:rPr>
              <a:t>           2) MF rates now include the organics recycling program.</a:t>
            </a:r>
          </a:p>
          <a:p>
            <a:pPr defTabSz="806867"/>
            <a:r>
              <a:rPr lang="en-US" sz="1400" dirty="0">
                <a:solidFill>
                  <a:prstClr val="black"/>
                </a:solidFill>
              </a:rPr>
              <a:t>           3) Pavement Maintenance Fee moratorium April 1, 2023 included in Current Rate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C8E7618-0390-CD17-B967-4B95A2FB6F40}"/>
              </a:ext>
            </a:extLst>
          </p:cNvPr>
          <p:cNvSpPr txBox="1">
            <a:spLocks/>
          </p:cNvSpPr>
          <p:nvPr/>
        </p:nvSpPr>
        <p:spPr>
          <a:xfrm>
            <a:off x="468577" y="720996"/>
            <a:ext cx="8487839" cy="510492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91A8D"/>
              </a:buClr>
              <a:buSzPct val="70000"/>
              <a:buFont typeface="Wingdings" pitchFamily="2" charset="2"/>
              <a:buChar char="Ø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Commercial &amp; Multi-Family Rates</a:t>
            </a:r>
          </a:p>
        </p:txBody>
      </p:sp>
    </p:spTree>
    <p:extLst>
      <p:ext uri="{BB962C8B-B14F-4D97-AF65-F5344CB8AC3E}">
        <p14:creationId xmlns:p14="http://schemas.microsoft.com/office/powerpoint/2010/main" val="363347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Rate Comparison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0294" y="2311998"/>
            <a:ext cx="7987553" cy="3308873"/>
          </a:xfrm>
        </p:spPr>
        <p:txBody>
          <a:bodyPr>
            <a:normAutofit/>
          </a:bodyPr>
          <a:lstStyle/>
          <a:p>
            <a:pPr marL="346953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7DA90E0-2001-0D2C-DE3D-CE7B66282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26526"/>
              </p:ext>
            </p:extLst>
          </p:nvPr>
        </p:nvGraphicFramePr>
        <p:xfrm>
          <a:off x="454258" y="1237129"/>
          <a:ext cx="5540985" cy="5398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960726" imgH="5280589" progId="Excel.Sheet.12">
                  <p:embed/>
                </p:oleObj>
              </mc:Choice>
              <mc:Fallback>
                <p:oleObj name="Worksheet" r:id="rId2" imgW="4960726" imgH="5280589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4258" y="1237129"/>
                        <a:ext cx="5540985" cy="5398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277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A83F-A6F4-0110-4341-536494C3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3" y="222738"/>
            <a:ext cx="8982373" cy="726831"/>
          </a:xfrm>
        </p:spPr>
        <p:txBody>
          <a:bodyPr>
            <a:normAutofit/>
          </a:bodyPr>
          <a:lstStyle/>
          <a:p>
            <a:r>
              <a:rPr lang="en-US" dirty="0"/>
              <a:t>RATE ADJUSTMENT REQUEST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EBF9EE90-5AC8-620B-20CB-9DC36EB87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1330596"/>
            <a:ext cx="8487839" cy="5104928"/>
          </a:xfrm>
        </p:spPr>
        <p:txBody>
          <a:bodyPr>
            <a:normAutofit/>
          </a:bodyPr>
          <a:lstStyle/>
          <a:p>
            <a:r>
              <a:rPr lang="en-US" dirty="0"/>
              <a:t>Rate increase is reasonable </a:t>
            </a:r>
          </a:p>
          <a:p>
            <a:pPr lvl="1"/>
            <a:r>
              <a:rPr lang="en-US" dirty="0"/>
              <a:t>10.65% - 10.80% for residential</a:t>
            </a:r>
          </a:p>
          <a:p>
            <a:pPr lvl="1"/>
            <a:r>
              <a:rPr lang="en-US" dirty="0"/>
              <a:t>-5.86% to 25.13% for commercial</a:t>
            </a:r>
          </a:p>
          <a:p>
            <a:pPr lvl="1"/>
            <a:r>
              <a:rPr lang="en-US" dirty="0"/>
              <a:t>Based upon only increases to Burrtec’s costs of operation</a:t>
            </a:r>
          </a:p>
          <a:p>
            <a:pPr lvl="1"/>
            <a:r>
              <a:rPr lang="en-US" dirty="0"/>
              <a:t>City-requested program adjustments via amendment, including hiring additional staff &amp; legislative compliance</a:t>
            </a:r>
          </a:p>
          <a:p>
            <a:r>
              <a:rPr lang="en-US" dirty="0"/>
              <a:t>Cost savings for economies of scale</a:t>
            </a:r>
          </a:p>
        </p:txBody>
      </p:sp>
    </p:spTree>
    <p:extLst>
      <p:ext uri="{BB962C8B-B14F-4D97-AF65-F5344CB8AC3E}">
        <p14:creationId xmlns:p14="http://schemas.microsoft.com/office/powerpoint/2010/main" val="11243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756C646A-B78E-089A-D11E-4A76E1AF39C4}"/>
              </a:ext>
            </a:extLst>
          </p:cNvPr>
          <p:cNvSpPr txBox="1"/>
          <p:nvPr/>
        </p:nvSpPr>
        <p:spPr>
          <a:xfrm>
            <a:off x="6123398" y="1027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F7767-1B48-FF7A-6B10-0ED1027A851B}"/>
              </a:ext>
            </a:extLst>
          </p:cNvPr>
          <p:cNvSpPr txBox="1">
            <a:spLocks/>
          </p:cNvSpPr>
          <p:nvPr/>
        </p:nvSpPr>
        <p:spPr>
          <a:xfrm>
            <a:off x="2530527" y="1500329"/>
            <a:ext cx="5594896" cy="37096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6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3434329845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TW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SEC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EC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SEC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4AA7E2ABC88243A758A9347823F11B" ma:contentTypeVersion="16" ma:contentTypeDescription="Create a new document." ma:contentTypeScope="" ma:versionID="da4d9609a3629d030992b0dc51fa9911">
  <xsd:schema xmlns:xsd="http://www.w3.org/2001/XMLSchema" xmlns:xs="http://www.w3.org/2001/XMLSchema" xmlns:p="http://schemas.microsoft.com/office/2006/metadata/properties" xmlns:ns2="6cf156b6-56da-4102-bf2e-0cbeb89d2d86" xmlns:ns3="750f605a-2bb8-499f-b68e-404744aa27f5" targetNamespace="http://schemas.microsoft.com/office/2006/metadata/properties" ma:root="true" ma:fieldsID="6229ec48b7b55b38a7a87f1ed4e23950" ns2:_="" ns3:_="">
    <xsd:import namespace="6cf156b6-56da-4102-bf2e-0cbeb89d2d86"/>
    <xsd:import namespace="750f605a-2bb8-499f-b68e-404744aa27f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f156b6-56da-4102-bf2e-0cbeb89d2d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dffd9f5-0854-426a-b66e-c1558266b841}" ma:internalName="TaxCatchAll" ma:showField="CatchAllData" ma:web="6cf156b6-56da-4102-bf2e-0cbeb89d2d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f605a-2bb8-499f-b68e-404744aa27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301b93-b732-40dd-938b-ea58c5294f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cf156b6-56da-4102-bf2e-0cbeb89d2d86">
      <UserInfo>
        <DisplayName/>
        <AccountId xsi:nil="true"/>
        <AccountType/>
      </UserInfo>
    </SharedWithUsers>
    <lcf76f155ced4ddcb4097134ff3c332f xmlns="750f605a-2bb8-499f-b68e-404744aa27f5">
      <Terms xmlns="http://schemas.microsoft.com/office/infopath/2007/PartnerControls"/>
    </lcf76f155ced4ddcb4097134ff3c332f>
    <TaxCatchAll xmlns="6cf156b6-56da-4102-bf2e-0cbeb89d2d86" xsi:nil="true"/>
  </documentManagement>
</p:properties>
</file>

<file path=customXml/itemProps1.xml><?xml version="1.0" encoding="utf-8"?>
<ds:datastoreItem xmlns:ds="http://schemas.openxmlformats.org/officeDocument/2006/customXml" ds:itemID="{818E4B64-3427-459E-B7E2-64D1A2E7EE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5D087-6E8E-4A12-BF19-636BEBD7077D}">
  <ds:schemaRefs>
    <ds:schemaRef ds:uri="6cf156b6-56da-4102-bf2e-0cbeb89d2d86"/>
    <ds:schemaRef ds:uri="750f605a-2bb8-499f-b68e-404744aa27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2DB6B86-9ABC-4E86-A570-D892FDE24173}">
  <ds:schemaRefs>
    <ds:schemaRef ds:uri="http://schemas.microsoft.com/office/2006/documentManagement/types"/>
    <ds:schemaRef ds:uri="6cf156b6-56da-4102-bf2e-0cbeb89d2d86"/>
    <ds:schemaRef ds:uri="http://schemas.microsoft.com/office/infopath/2007/PartnerControls"/>
    <ds:schemaRef ds:uri="750f605a-2bb8-499f-b68e-404744aa27f5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16176</TotalTime>
  <Words>746</Words>
  <Application>Microsoft Office PowerPoint</Application>
  <PresentationFormat>On-screen Show (4:3)</PresentationFormat>
  <Paragraphs>215</Paragraphs>
  <Slides>14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System Font Regular</vt:lpstr>
      <vt:lpstr>Wingdings</vt:lpstr>
      <vt:lpstr>SECTION 1</vt:lpstr>
      <vt:lpstr>SECTION TWO</vt:lpstr>
      <vt:lpstr>2_SECTION 1</vt:lpstr>
      <vt:lpstr>1_SECTION 1</vt:lpstr>
      <vt:lpstr>3_SECTION 1</vt:lpstr>
      <vt:lpstr>BLANK</vt:lpstr>
      <vt:lpstr>1_Office Theme</vt:lpstr>
      <vt:lpstr>Worksheet</vt:lpstr>
      <vt:lpstr>PowerPoint Presentation</vt:lpstr>
      <vt:lpstr>PowerPoint Presentation</vt:lpstr>
      <vt:lpstr>BACKGROUND</vt:lpstr>
      <vt:lpstr>BACKGROUND</vt:lpstr>
      <vt:lpstr>BACKGROUND</vt:lpstr>
      <vt:lpstr>BACKGROUND</vt:lpstr>
      <vt:lpstr>RATE ADJUSTMENT REQUEST</vt:lpstr>
      <vt:lpstr>Recent Rate History</vt:lpstr>
      <vt:lpstr>Disposal and Processing</vt:lpstr>
      <vt:lpstr>PowerPoint Presentation</vt:lpstr>
      <vt:lpstr>PowerPoint Presentation</vt:lpstr>
      <vt:lpstr>Rate Comparison </vt:lpstr>
      <vt:lpstr>RATE ADJUSTMENT REQUEST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R3 Consulting</dc:creator>
  <cp:lastModifiedBy>Amy Crow</cp:lastModifiedBy>
  <cp:revision>233</cp:revision>
  <cp:lastPrinted>2023-04-19T17:59:32Z</cp:lastPrinted>
  <dcterms:created xsi:type="dcterms:W3CDTF">2020-07-31T22:34:04Z</dcterms:created>
  <dcterms:modified xsi:type="dcterms:W3CDTF">2023-04-19T19:58:53Z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0x0101008F4AA7E2ABC88243A758A9347823F11B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