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1"/>
  </p:sldMasterIdLst>
  <p:notesMasterIdLst>
    <p:notesMasterId r:id="rId10"/>
  </p:notesMasterIdLst>
  <p:sldIdLst>
    <p:sldId id="265" r:id="rId2"/>
    <p:sldId id="289" r:id="rId3"/>
    <p:sldId id="336" r:id="rId4"/>
    <p:sldId id="356" r:id="rId5"/>
    <p:sldId id="327" r:id="rId6"/>
    <p:sldId id="337" r:id="rId7"/>
    <p:sldId id="355" r:id="rId8"/>
    <p:sldId id="354" r:id="rId9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7739" cy="471055"/>
          </a:xfrm>
          <a:prstGeom prst="rect">
            <a:avLst/>
          </a:prstGeom>
        </p:spPr>
        <p:txBody>
          <a:bodyPr vert="horz" lIns="94176" tIns="47089" rIns="94176" bIns="470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7" y="3"/>
            <a:ext cx="3077739" cy="471055"/>
          </a:xfrm>
          <a:prstGeom prst="rect">
            <a:avLst/>
          </a:prstGeom>
        </p:spPr>
        <p:txBody>
          <a:bodyPr vert="horz" lIns="94176" tIns="47089" rIns="94176" bIns="47089" rtlCol="0"/>
          <a:lstStyle>
            <a:lvl1pPr algn="r">
              <a:defRPr sz="1200"/>
            </a:lvl1pPr>
          </a:lstStyle>
          <a:p>
            <a:fld id="{419C0400-5F74-4232-AFC9-DE30F8BE4ECB}" type="datetimeFigureOut">
              <a:rPr lang="en-US" smtClean="0"/>
              <a:t>3/20/2025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76" tIns="47089" rIns="94176" bIns="470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9" y="4518203"/>
            <a:ext cx="5681980" cy="3696712"/>
          </a:xfrm>
          <a:prstGeom prst="rect">
            <a:avLst/>
          </a:prstGeom>
        </p:spPr>
        <p:txBody>
          <a:bodyPr vert="horz" lIns="94176" tIns="47089" rIns="94176" bIns="470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917426"/>
            <a:ext cx="3077739" cy="471054"/>
          </a:xfrm>
          <a:prstGeom prst="rect">
            <a:avLst/>
          </a:prstGeom>
        </p:spPr>
        <p:txBody>
          <a:bodyPr vert="horz" lIns="94176" tIns="47089" rIns="94176" bIns="470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7" y="8917426"/>
            <a:ext cx="3077739" cy="471054"/>
          </a:xfrm>
          <a:prstGeom prst="rect">
            <a:avLst/>
          </a:prstGeom>
        </p:spPr>
        <p:txBody>
          <a:bodyPr vert="horz" lIns="94176" tIns="47089" rIns="94176" bIns="47089" rtlCol="0" anchor="b"/>
          <a:lstStyle>
            <a:lvl1pPr algn="r">
              <a:defRPr sz="1200"/>
            </a:lvl1pPr>
          </a:lstStyle>
          <a:p>
            <a:fld id="{9E85E061-DB33-433A-A3AA-A91149F0EA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97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84391-12CC-4D05-A3F5-5921639CEC8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58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9" indent="0" algn="ctr">
              <a:buNone/>
              <a:defRPr sz="2400"/>
            </a:lvl2pPr>
            <a:lvl3pPr marL="914377" indent="0" algn="ctr">
              <a:buNone/>
              <a:defRPr sz="2400"/>
            </a:lvl3pPr>
            <a:lvl4pPr marL="1371566" indent="0" algn="ctr">
              <a:buNone/>
              <a:defRPr sz="2000"/>
            </a:lvl4pPr>
            <a:lvl5pPr marL="1828754" indent="0" algn="ctr">
              <a:buNone/>
              <a:defRPr sz="2000"/>
            </a:lvl5pPr>
            <a:lvl6pPr marL="2285943" indent="0" algn="ctr">
              <a:buNone/>
              <a:defRPr sz="2000"/>
            </a:lvl6pPr>
            <a:lvl7pPr marL="2743131" indent="0" algn="ctr">
              <a:buNone/>
              <a:defRPr sz="2000"/>
            </a:lvl7pPr>
            <a:lvl8pPr marL="3200320" indent="0" algn="ctr">
              <a:buNone/>
              <a:defRPr sz="2000"/>
            </a:lvl8pPr>
            <a:lvl9pPr marL="3657509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D21CA-298D-4866-BED4-092EFAC796B5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756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AD99D-CE04-48E5-94A8-D15712B87D66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395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4E79-FDFF-4467-B176-67454F4B3FCC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955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6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87F5-969C-4A89-AF01-48A42F793DF0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818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ABF-7439-48AA-8749-665A8B59B0AF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94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B282-9EF0-45DC-BAF9-6A95C8AD9A50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708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78D83-EC0F-4DAE-9D10-D427B1092A04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786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DB5E7726-3A0A-477D-BC5B-AFECA18463A4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76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44CC-AF11-461A-9D04-BBF6302A90FB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53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5AA-3808-4EF2-9B7B-0A3BB47C93F7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12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56E66-FD49-40D0-8349-2064B2425BE9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8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65D837-3EA2-4C8A-AFEF-1EE16097B351}" type="datetime1">
              <a:rPr lang="en-US" smtClean="0"/>
              <a:t>3/20/2025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15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 dt="0"/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8" indent="-91438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38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14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89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65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7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6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6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5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78" y="871371"/>
            <a:ext cx="8848023" cy="1564259"/>
          </a:xfrm>
        </p:spPr>
        <p:txBody>
          <a:bodyPr>
            <a:normAutofit fontScale="90000"/>
          </a:bodyPr>
          <a:lstStyle/>
          <a:p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r>
              <a:rPr lang="en-US" sz="4000" b="1" dirty="0">
                <a:latin typeface="+mn-lt"/>
                <a:cs typeface="Arial" panose="020B0604020202020204" pitchFamily="34" charset="0"/>
              </a:rPr>
              <a:t>City of Rialto</a:t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4179" y="2504638"/>
            <a:ext cx="9923645" cy="316291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FISCAL YEAR 2024-2025</a:t>
            </a:r>
          </a:p>
          <a:p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Mid year budget update</a:t>
            </a:r>
          </a:p>
          <a:p>
            <a:endParaRPr lang="en-US" sz="32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Council meeting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25, 2025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232567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>
              <a:defRPr/>
            </a:pP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en-US" sz="1200" b="1" i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72E530B4-5092-44F9-9B70-A8903B342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307" y="1554661"/>
            <a:ext cx="3602736" cy="360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5985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2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Agenda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7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2024-25 Mid Year Budget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1C8D85-298F-41C6-A92B-A03548C31B34}"/>
              </a:ext>
            </a:extLst>
          </p:cNvPr>
          <p:cNvSpPr txBox="1"/>
          <p:nvPr/>
        </p:nvSpPr>
        <p:spPr>
          <a:xfrm>
            <a:off x="381000" y="1237592"/>
            <a:ext cx="10831483" cy="4196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400" dirty="0"/>
              <a:t>Update and review through December 31: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3400" dirty="0"/>
              <a:t>General Fund Overview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3400" dirty="0"/>
              <a:t>General Fund YTD Revenue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3400" dirty="0"/>
              <a:t>General Fund YTD Expenses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3400" dirty="0"/>
              <a:t>Department Personnel Requests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3400" dirty="0"/>
              <a:t>Discussion and Council Direction</a:t>
            </a: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49103454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2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General Fund Review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7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2024-25 Mid Year Budget Update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2E270C-9C27-457D-8410-C50D5660B3B1}"/>
              </a:ext>
            </a:extLst>
          </p:cNvPr>
          <p:cNvSpPr txBox="1"/>
          <p:nvPr/>
        </p:nvSpPr>
        <p:spPr>
          <a:xfrm>
            <a:off x="278525" y="1472574"/>
            <a:ext cx="36293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/>
              <a:t>Unrestricted Fund Balance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200" dirty="0"/>
              <a:t>FY2022-23 - $59,753,970</a:t>
            </a:r>
          </a:p>
          <a:p>
            <a:endParaRPr lang="en-US" sz="2200" dirty="0"/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200" dirty="0"/>
              <a:t>FY2023-24 - $68,196,500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en-US" sz="2200" dirty="0"/>
              <a:t>Unaudited Preliminary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435C139-23D7-E0E8-2013-B5BC0A7DA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836" y="882258"/>
            <a:ext cx="4713744" cy="542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1708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71912-7E29-CD3B-EEF4-FFCEDD3B8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DF72A-8EBC-0A70-155B-DC2E19F1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1CDB0-8BF3-3482-8117-2235C44CBEE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1002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General Fund Reserves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00F1C0F-F35B-681F-ED11-710F492557CB}"/>
              </a:ext>
            </a:extLst>
          </p:cNvPr>
          <p:cNvSpPr txBox="1">
            <a:spLocks/>
          </p:cNvSpPr>
          <p:nvPr/>
        </p:nvSpPr>
        <p:spPr>
          <a:xfrm>
            <a:off x="381000" y="213517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2024-25 Mid Year Budget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BDE010-1552-6660-1AFB-C8B21664AEF7}"/>
              </a:ext>
            </a:extLst>
          </p:cNvPr>
          <p:cNvSpPr txBox="1"/>
          <p:nvPr/>
        </p:nvSpPr>
        <p:spPr>
          <a:xfrm>
            <a:off x="477471" y="1177613"/>
            <a:ext cx="10831483" cy="4720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400" dirty="0"/>
              <a:t>Approximately $68 million at the end of FY 24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3400" dirty="0"/>
              <a:t>$30 million transfer to RUA in FY 25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3400" dirty="0"/>
              <a:t>Potential Restriction of General Fund Reserves:</a:t>
            </a:r>
          </a:p>
          <a:p>
            <a:pPr marL="914389" lvl="1" indent="-457189">
              <a:buFont typeface="Arial" panose="020B0604020202020204" pitchFamily="34" charset="0"/>
              <a:buChar char="•"/>
            </a:pPr>
            <a:r>
              <a:rPr lang="en-US" sz="3400" dirty="0"/>
              <a:t>$5 million future City Hall</a:t>
            </a:r>
          </a:p>
          <a:p>
            <a:pPr marL="914389" lvl="1" indent="-457189">
              <a:buFont typeface="Arial" panose="020B0604020202020204" pitchFamily="34" charset="0"/>
              <a:buChar char="•"/>
            </a:pPr>
            <a:r>
              <a:rPr lang="en-US" sz="3400" dirty="0"/>
              <a:t>$10 million toward Capital Improvement Fund </a:t>
            </a:r>
          </a:p>
          <a:p>
            <a:pPr marL="914389" lvl="1" indent="-457189">
              <a:buFont typeface="Arial" panose="020B0604020202020204" pitchFamily="34" charset="0"/>
              <a:buChar char="•"/>
            </a:pPr>
            <a:r>
              <a:rPr lang="en-US" sz="3400" dirty="0"/>
              <a:t>Other </a:t>
            </a:r>
            <a:r>
              <a:rPr lang="en-US" sz="3400"/>
              <a:t>Council Recommendations</a:t>
            </a:r>
            <a:endParaRPr lang="en-US" sz="3400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3400" dirty="0"/>
              <a:t>Discussion and Council Direction</a:t>
            </a: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28920296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2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FY2024-25 – General Fund Revenue 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7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2024-25 Mid Year Budget Update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ABE08A-76F3-B657-779A-0A0C59539F0E}"/>
              </a:ext>
            </a:extLst>
          </p:cNvPr>
          <p:cNvSpPr txBox="1"/>
          <p:nvPr/>
        </p:nvSpPr>
        <p:spPr>
          <a:xfrm>
            <a:off x="631331" y="5865495"/>
            <a:ext cx="53582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*Revenues accounting for revenues received following months due to timing to reflect accurately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27BA8A-A58B-BF5C-0F57-3FC2D9F2E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07793"/>
            <a:ext cx="5702390" cy="35025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BA178A-8819-3C5D-C15F-2E955B233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797" y="1393139"/>
            <a:ext cx="6311203" cy="471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3749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2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FY2024-25 – General Fund Expenses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7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2024-25 Mid Year Budget Update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67637E-7227-4F2E-8EA7-28C53D16D848}"/>
              </a:ext>
            </a:extLst>
          </p:cNvPr>
          <p:cNvSpPr txBox="1"/>
          <p:nvPr/>
        </p:nvSpPr>
        <p:spPr>
          <a:xfrm>
            <a:off x="541346" y="4267558"/>
            <a:ext cx="467871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200" b="1" dirty="0"/>
              <a:t>Personnel – 67%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200" b="1" dirty="0"/>
              <a:t>Other Operating Expenditures– 33%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148695-F028-FC2F-53CB-B7D189CB1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90" y="1530883"/>
            <a:ext cx="6170887" cy="28016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723AF6-B36E-BF22-07A0-30F9689F57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883" r="10989"/>
          <a:stretch/>
        </p:blipFill>
        <p:spPr>
          <a:xfrm>
            <a:off x="6462528" y="1530880"/>
            <a:ext cx="5487484" cy="369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4442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2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Department Personnel Requests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7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2024-25 Mid Year Budget Update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963F17-18B3-625F-68EB-F0B645C41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76" y="1326239"/>
            <a:ext cx="4980272" cy="498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7103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2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Conclusion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7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2024-25 Mid Year Budget Update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A031A-D0EA-4FAD-9527-B0371C4F4B6B}"/>
              </a:ext>
            </a:extLst>
          </p:cNvPr>
          <p:cNvSpPr txBox="1"/>
          <p:nvPr/>
        </p:nvSpPr>
        <p:spPr>
          <a:xfrm>
            <a:off x="381001" y="1679511"/>
            <a:ext cx="484607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400" dirty="0"/>
              <a:t>Audit firm on site March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400" dirty="0"/>
              <a:t>Final 2023-24 report expected May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400" dirty="0"/>
              <a:t>Questions and discussion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2400" dirty="0"/>
              <a:t>Further Direction and Next Steps</a:t>
            </a:r>
          </a:p>
          <a:p>
            <a:pPr marL="742944" lvl="1" indent="-285744">
              <a:buFont typeface="Arial" panose="020B0604020202020204" pitchFamily="34" charset="0"/>
              <a:buChar char="•"/>
            </a:pPr>
            <a:r>
              <a:rPr lang="en-US" dirty="0"/>
              <a:t>New positions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A9BA32-58F9-6D0A-6F19-050697A90EB3}"/>
              </a:ext>
            </a:extLst>
          </p:cNvPr>
          <p:cNvSpPr txBox="1"/>
          <p:nvPr/>
        </p:nvSpPr>
        <p:spPr>
          <a:xfrm>
            <a:off x="536248" y="3888227"/>
            <a:ext cx="6097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u="sng" dirty="0">
                <a:solidFill>
                  <a:schemeClr val="tx1"/>
                </a:solidFill>
              </a:rPr>
              <a:t>Coming Soon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Fiscal Year 2025-2026 Budget Workshop &amp; Preparation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40586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18896</TotalTime>
  <Words>259</Words>
  <Application>Microsoft Office PowerPoint</Application>
  <PresentationFormat>Widescreen</PresentationFormat>
  <Paragraphs>66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Retrospect</vt:lpstr>
      <vt:lpstr>    City of Rialto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Marcus Fuller</dc:creator>
  <cp:lastModifiedBy>Tanya Williams</cp:lastModifiedBy>
  <cp:revision>277</cp:revision>
  <cp:lastPrinted>2025-03-12T23:09:17Z</cp:lastPrinted>
  <dcterms:created xsi:type="dcterms:W3CDTF">2020-05-12T23:14:34Z</dcterms:created>
  <dcterms:modified xsi:type="dcterms:W3CDTF">2025-03-20T21:26:42Z</dcterms:modified>
</cp:coreProperties>
</file>