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8" r:id="rId4"/>
    <p:sldId id="267" r:id="rId5"/>
    <p:sldId id="271" r:id="rId6"/>
    <p:sldId id="272" r:id="rId7"/>
    <p:sldId id="269" r:id="rId8"/>
    <p:sldId id="273" r:id="rId9"/>
    <p:sldId id="274" r:id="rId10"/>
    <p:sldId id="275" r:id="rId11"/>
    <p:sldId id="266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120" autoAdjust="0"/>
  </p:normalViewPr>
  <p:slideViewPr>
    <p:cSldViewPr snapToGrid="0">
      <p:cViewPr varScale="1">
        <p:scale>
          <a:sx n="102" d="100"/>
          <a:sy n="102" d="100"/>
        </p:scale>
        <p:origin x="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00E400-24B3-4756-B71E-E4F4F1FE8B7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9259D5-6A78-490F-9B68-330C4BE64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30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59D5-6A78-490F-9B68-330C4BE642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53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59D5-6A78-490F-9B68-330C4BE642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80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59D5-6A78-490F-9B68-330C4BE642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9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59D5-6A78-490F-9B68-330C4BE642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43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59D5-6A78-490F-9B68-330C4BE642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08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59D5-6A78-490F-9B68-330C4BE642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99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9259D5-6A78-490F-9B68-330C4BE642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30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32B0-8CAB-482E-A055-B4259F314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2ADDE-C9CB-4510-897C-6D7B6B7A1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2" descr="C:\Documents and Settings\bjensen\Desktop\PowerPoint Slide 2.jpg">
            <a:extLst>
              <a:ext uri="{FF2B5EF4-FFF2-40B4-BE49-F238E27FC236}">
                <a16:creationId xmlns:a16="http://schemas.microsoft.com/office/drawing/2014/main" id="{63B2E23B-4C66-42C2-B929-24139F9D7B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45"/>
          <a:stretch>
            <a:fillRect/>
          </a:stretch>
        </p:blipFill>
        <p:spPr bwMode="auto">
          <a:xfrm>
            <a:off x="0" y="0"/>
            <a:ext cx="1219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Documents and Settings\bjensen\Desktop\PowerPoint Slide 2.jpg">
            <a:extLst>
              <a:ext uri="{FF2B5EF4-FFF2-40B4-BE49-F238E27FC236}">
                <a16:creationId xmlns:a16="http://schemas.microsoft.com/office/drawing/2014/main" id="{907AC5AC-E357-4EF2-B08E-BC03C94CF2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0" b="84445"/>
          <a:stretch>
            <a:fillRect/>
          </a:stretch>
        </p:blipFill>
        <p:spPr bwMode="auto">
          <a:xfrm>
            <a:off x="0" y="6553200"/>
            <a:ext cx="1219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27EC8-F201-4670-9D37-F48653C376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05984"/>
            <a:ext cx="2743200" cy="365125"/>
          </a:xfrm>
        </p:spPr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5208B-10EF-4124-8A7B-4C0E49D3D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05984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423A5-671F-4AAE-A9C6-C6F3E1E55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5984"/>
            <a:ext cx="2743200" cy="365125"/>
          </a:xfrm>
        </p:spPr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8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80202-1875-4F6D-906A-236EA09A1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AEF83-43B3-4F70-89FF-072E9D341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66CDD-ADA9-4903-A510-F0E5313D1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E2555-907B-4E2D-A61A-300A846F6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B1E6C-61B1-4A52-9F1D-789F91CEE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3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8894F-C298-4FD5-8930-A635B9D4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4AB61-041F-429C-9B0B-4A7D8DFFE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A5BD4-CED5-4CA4-BDF6-9CFBD3B18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6A1CB-BF6E-4B22-A9A2-3F43C893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78B5E-02F2-4614-A62A-3E977EB4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7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E1A81-3B6E-450E-82CC-D18D28954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9CD8-9556-4922-B8C9-45C6B423A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AF54EF-CE6E-4003-9815-60E404B9D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8FB4B-8D50-4234-8977-A684F6AB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E9353-8985-4CF3-B46B-0CFDFC00C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665B90-E539-4F41-978E-6860FC475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7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337A7-1B74-4635-88CE-0B1649E4C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830"/>
            <a:ext cx="10515600" cy="1052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3D361-BC85-4390-AEA6-74402483B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41149-9BE4-4DD0-B50F-0B26EB3BF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53A1C-3428-4342-8D5A-A35006631F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BC688-F16F-4252-8310-F60B77541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718CDB-BEAA-4A1B-8D58-7D3BEB44E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F7BD0-D5B3-47E7-A9EE-AB516CD47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5D8A44-B9F6-4563-B589-CBC37930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8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D468-1215-4E37-8A0E-F9A60B94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32E61A-EF8C-48E2-A8E7-359182106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A1CF4-C822-48EA-B1DF-69061009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31616-B182-4F6B-9C19-D9840C28B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7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6B200A-0B3B-42B0-BC19-C878EE575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7CBD11-4C4D-43E3-AB21-58F2A5BF8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47CE1-0351-4AEC-9786-4DF012BEA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2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BB93A-E3DB-4DB7-BD70-DAB5CED0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42348-607A-4AD4-BBA0-99EBEB121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5B163-27C3-4087-B829-904A19150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89034-73B9-41C5-B42C-BB664A7E5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11885-0C79-4DFA-A2A6-811109B50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184B1-FB19-40F2-A747-7D7120FA9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02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98A7-67DB-40AC-911A-5D00D2E68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D956D-B268-44D3-9978-BE6E39F5A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7DAC6-0244-4CD8-8B2B-EE5807CA7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4C5F66-8B10-4FDB-AC9D-C754C47E8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8BE0D-92A9-430A-85C9-C6E0B174F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68231-CB00-4C6B-A39D-2984AB7C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5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C7E9-D026-497A-B40B-EE995DF3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019559-A904-4F4E-A64D-4AFF33AE9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C6720-806E-4B9F-BA5A-5E809761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FA47F-B4CF-4D62-833D-074FD08E0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871A0-3BC9-4E7A-8435-A36AE192F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6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BBD0E4-9C69-4DEB-9ABD-BF3696BF0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056E24-F5D5-4E9B-8D3C-AF229BBFF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AE6C8-6CA9-42EA-92F7-5C82FBC97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AF5D2-68A9-47BE-A150-A3EAD18D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E7C33-E38F-49A8-BC2F-C87C79DF2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9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F36F0-9F3D-4371-A015-C50428143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63650"/>
            <a:ext cx="10515600" cy="4913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2" descr="C:\Documents and Settings\bjensen\Desktop\PowerPoint Slide 2.jpg">
            <a:extLst>
              <a:ext uri="{FF2B5EF4-FFF2-40B4-BE49-F238E27FC236}">
                <a16:creationId xmlns:a16="http://schemas.microsoft.com/office/drawing/2014/main" id="{471078DE-A916-4574-8F0C-A19ED793D5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45"/>
          <a:stretch>
            <a:fillRect/>
          </a:stretch>
        </p:blipFill>
        <p:spPr bwMode="auto">
          <a:xfrm>
            <a:off x="0" y="0"/>
            <a:ext cx="1219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Documents and Settings\bjensen\Desktop\PowerPoint Slide 2.jpg">
            <a:extLst>
              <a:ext uri="{FF2B5EF4-FFF2-40B4-BE49-F238E27FC236}">
                <a16:creationId xmlns:a16="http://schemas.microsoft.com/office/drawing/2014/main" id="{6CB42BCE-EF69-42CE-A323-1A86B67285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0" b="84445"/>
          <a:stretch>
            <a:fillRect/>
          </a:stretch>
        </p:blipFill>
        <p:spPr bwMode="auto">
          <a:xfrm>
            <a:off x="0" y="6553200"/>
            <a:ext cx="1219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469361-2977-47E3-B4EA-993DFB8D4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48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0AFB9-DDE1-46BA-9501-C262DABD2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1370"/>
            <a:ext cx="27432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6752F-CA5A-4F58-959C-62E22006F006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A99A6-43C4-4DC7-BD96-24045F676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1370"/>
            <a:ext cx="4114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02CF4-159B-41ED-89F9-4E9F48D6E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41370"/>
            <a:ext cx="27432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33A6B-7D2D-42FE-9833-8EBEA4A92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0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35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Documents and Settings\bjensen\Desktop\PowerPoint Slide 2.jpg">
            <a:extLst>
              <a:ext uri="{FF2B5EF4-FFF2-40B4-BE49-F238E27FC236}">
                <a16:creationId xmlns:a16="http://schemas.microsoft.com/office/drawing/2014/main" id="{4212F270-63ED-45EE-8F9D-AD77F4A89A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0" r="-2" b="-2"/>
          <a:stretch/>
        </p:blipFill>
        <p:spPr bwMode="auto"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46" name="Freeform: Shape 37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7" name="Freeform: Shape 39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1E99F57-F833-48BB-A745-006D4EC9D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452305"/>
            <a:ext cx="4254275" cy="3098555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chemeClr val="tx1"/>
                </a:solidFill>
              </a:rPr>
              <a:t>2022 Engineering and Traffic Survey (</a:t>
            </a:r>
            <a:r>
              <a:rPr lang="en-US" sz="4400" dirty="0" err="1">
                <a:solidFill>
                  <a:schemeClr val="tx1"/>
                </a:solidFill>
              </a:rPr>
              <a:t>E&amp;TS</a:t>
            </a:r>
            <a:r>
              <a:rPr lang="en-US" sz="4400" dirty="0">
                <a:solidFill>
                  <a:schemeClr val="tx1"/>
                </a:solidFill>
              </a:rPr>
              <a:t>)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E5E891A-EDF8-4A1B-89D8-F4EBFB3EE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rgbClr val="C00000"/>
                </a:solidFill>
              </a:rPr>
              <a:t>City Council</a:t>
            </a:r>
          </a:p>
          <a:p>
            <a:pPr algn="l"/>
            <a:r>
              <a:rPr lang="en-US" sz="1600">
                <a:solidFill>
                  <a:srgbClr val="C00000"/>
                </a:solidFill>
              </a:rPr>
              <a:t>February 28, </a:t>
            </a:r>
            <a:r>
              <a:rPr lang="en-US" sz="1600" dirty="0">
                <a:solidFill>
                  <a:srgbClr val="C00000"/>
                </a:solidFill>
              </a:rPr>
              <a:t>2023</a:t>
            </a:r>
          </a:p>
          <a:p>
            <a:pPr algn="l"/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48" name="Rectangle 4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8C3DE7-9E0F-4FE2-B863-CE18772A94FE}"/>
              </a:ext>
            </a:extLst>
          </p:cNvPr>
          <p:cNvSpPr/>
          <p:nvPr/>
        </p:nvSpPr>
        <p:spPr>
          <a:xfrm>
            <a:off x="233265" y="429208"/>
            <a:ext cx="1399592" cy="693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39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AC77B2-803E-4A47-B2C3-24090BE03F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"/>
          <a:stretch/>
        </p:blipFill>
        <p:spPr>
          <a:xfrm>
            <a:off x="65988" y="139099"/>
            <a:ext cx="12126012" cy="633899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5FD2C066-FD63-4A50-BE93-B91B6ED40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48545"/>
          </a:xfrm>
        </p:spPr>
        <p:txBody>
          <a:bodyPr/>
          <a:lstStyle/>
          <a:p>
            <a:r>
              <a:rPr lang="en-US" dirty="0"/>
              <a:t>2022 Engineering and Traffic Survey (</a:t>
            </a:r>
            <a:r>
              <a:rPr lang="en-US" dirty="0" err="1"/>
              <a:t>E&amp;TS</a:t>
            </a:r>
            <a:r>
              <a:rPr lang="en-US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14ED55-7F4B-E13F-6369-CD65CE3F9643}"/>
              </a:ext>
            </a:extLst>
          </p:cNvPr>
          <p:cNvSpPr txBox="1"/>
          <p:nvPr/>
        </p:nvSpPr>
        <p:spPr>
          <a:xfrm>
            <a:off x="299301" y="1134937"/>
            <a:ext cx="587999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Speed survey locations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Radar speed survey (177 roadway segments)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Both direction of travel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Collision history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Daily counts</a:t>
            </a:r>
          </a:p>
          <a:p>
            <a:pPr lvl="1"/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85th percentile speeds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Recertify existing speed limits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Recommend reclassifying roadway segments from Collector to Local Street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Final Recommended Speed Limits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53AA7A-8611-641E-D051-B55CECF14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9993" y="1080062"/>
            <a:ext cx="4197999" cy="543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9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AC77B2-803E-4A47-B2C3-24090BE03F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"/>
          <a:stretch/>
        </p:blipFill>
        <p:spPr>
          <a:xfrm>
            <a:off x="65988" y="139099"/>
            <a:ext cx="12126012" cy="633899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5FD2C066-FD63-4A50-BE93-B91B6ED40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48545"/>
          </a:xfrm>
        </p:spPr>
        <p:txBody>
          <a:bodyPr>
            <a:normAutofit/>
          </a:bodyPr>
          <a:lstStyle/>
          <a:p>
            <a:r>
              <a:rPr lang="en-US" dirty="0"/>
              <a:t>Criteria for Recertification &amp; Roadway Reclassification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14ED55-7F4B-E13F-6369-CD65CE3F9643}"/>
              </a:ext>
            </a:extLst>
          </p:cNvPr>
          <p:cNvSpPr txBox="1"/>
          <p:nvPr/>
        </p:nvSpPr>
        <p:spPr>
          <a:xfrm>
            <a:off x="299301" y="1134937"/>
            <a:ext cx="1093638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Recertify existing speed limits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Recommended to extend or recertify existing speed surveys up to 14 years that meets their criteria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Other criteria may be used once an online tool is created</a:t>
            </a:r>
          </a:p>
          <a:p>
            <a:pPr lvl="1"/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Recommend reclassifying roadway segments from Collector to Local Street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“Residence District” pursuant to CVC Section 515 where there are at least 13 homes on one side of the street within ¼ mile, or at least 16 homes total on both sides of the street within ¼ mile.  Pursuant to CVC 22352, the speed limit on a residential collector roadway within a residence district is declared at 25 mph.</a:t>
            </a:r>
          </a:p>
        </p:txBody>
      </p:sp>
    </p:spTree>
    <p:extLst>
      <p:ext uri="{BB962C8B-B14F-4D97-AF65-F5344CB8AC3E}">
        <p14:creationId xmlns:p14="http://schemas.microsoft.com/office/powerpoint/2010/main" val="165504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AC77B2-803E-4A47-B2C3-24090BE03F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"/>
          <a:stretch/>
        </p:blipFill>
        <p:spPr>
          <a:xfrm>
            <a:off x="65988" y="139099"/>
            <a:ext cx="12126012" cy="633899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5FD2C066-FD63-4A50-BE93-B91B6ED40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0515600" cy="1048545"/>
          </a:xfrm>
        </p:spPr>
        <p:txBody>
          <a:bodyPr/>
          <a:lstStyle/>
          <a:p>
            <a:r>
              <a:rPr lang="en-US" dirty="0" err="1"/>
              <a:t>E&amp;TS</a:t>
            </a:r>
            <a:r>
              <a:rPr lang="en-US" dirty="0"/>
              <a:t>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14ED55-7F4B-E13F-6369-CD65CE3F9643}"/>
              </a:ext>
            </a:extLst>
          </p:cNvPr>
          <p:cNvSpPr txBox="1"/>
          <p:nvPr/>
        </p:nvSpPr>
        <p:spPr>
          <a:xfrm>
            <a:off x="299301" y="1312737"/>
            <a:ext cx="109363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Results: 177 Speed Survey Segments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CA4D6D-2448-E3B9-0FC6-8BBA28EF1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016196"/>
              </p:ext>
            </p:extLst>
          </p:nvPr>
        </p:nvGraphicFramePr>
        <p:xfrm>
          <a:off x="838200" y="2351313"/>
          <a:ext cx="10515602" cy="2385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888">
                  <a:extLst>
                    <a:ext uri="{9D8B030D-6E8A-4147-A177-3AD203B41FA5}">
                      <a16:colId xmlns:a16="http://schemas.microsoft.com/office/drawing/2014/main" val="22478492"/>
                    </a:ext>
                  </a:extLst>
                </a:gridCol>
                <a:gridCol w="2289672">
                  <a:extLst>
                    <a:ext uri="{9D8B030D-6E8A-4147-A177-3AD203B41FA5}">
                      <a16:colId xmlns:a16="http://schemas.microsoft.com/office/drawing/2014/main" val="57154392"/>
                    </a:ext>
                  </a:extLst>
                </a:gridCol>
                <a:gridCol w="1496367">
                  <a:extLst>
                    <a:ext uri="{9D8B030D-6E8A-4147-A177-3AD203B41FA5}">
                      <a16:colId xmlns:a16="http://schemas.microsoft.com/office/drawing/2014/main" val="3305617768"/>
                    </a:ext>
                  </a:extLst>
                </a:gridCol>
                <a:gridCol w="1359178">
                  <a:extLst>
                    <a:ext uri="{9D8B030D-6E8A-4147-A177-3AD203B41FA5}">
                      <a16:colId xmlns:a16="http://schemas.microsoft.com/office/drawing/2014/main" val="1303672149"/>
                    </a:ext>
                  </a:extLst>
                </a:gridCol>
                <a:gridCol w="1411369">
                  <a:extLst>
                    <a:ext uri="{9D8B030D-6E8A-4147-A177-3AD203B41FA5}">
                      <a16:colId xmlns:a16="http://schemas.microsoft.com/office/drawing/2014/main" val="138760981"/>
                    </a:ext>
                  </a:extLst>
                </a:gridCol>
                <a:gridCol w="1790128">
                  <a:extLst>
                    <a:ext uri="{9D8B030D-6E8A-4147-A177-3AD203B41FA5}">
                      <a16:colId xmlns:a16="http://schemas.microsoft.com/office/drawing/2014/main" val="1244551486"/>
                    </a:ext>
                  </a:extLst>
                </a:gridCol>
              </a:tblGrid>
              <a:tr h="19158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Recommend Recertifying to 14 years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Recommended Collector to Local (Prima Facie 25 MPH)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Decrease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Increase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No Changes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</a:rPr>
                        <a:t>Newly Established Speeds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ctr"/>
                </a:tc>
                <a:extLst>
                  <a:ext uri="{0D108BD9-81ED-4DB2-BD59-A6C34878D82A}">
                    <a16:rowId xmlns:a16="http://schemas.microsoft.com/office/drawing/2014/main" val="3045194337"/>
                  </a:ext>
                </a:extLst>
              </a:tr>
              <a:tr h="4696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32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6612" marR="16612" marT="166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16612" marR="16612" marT="166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16612" marR="16612" marT="166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16612" marR="16612" marT="166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18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6612" marR="16612" marT="16612" marB="0" anchor="b"/>
                </a:tc>
                <a:extLst>
                  <a:ext uri="{0D108BD9-81ED-4DB2-BD59-A6C34878D82A}">
                    <a16:rowId xmlns:a16="http://schemas.microsoft.com/office/drawing/2014/main" val="1554396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219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F4E3-5A57-DC8A-0E6E-DCA85047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Recommend Collector to Local Street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ABE10B-FA6C-3165-B507-8DC93F62A8DC}"/>
              </a:ext>
            </a:extLst>
          </p:cNvPr>
          <p:cNvSpPr txBox="1"/>
          <p:nvPr/>
        </p:nvSpPr>
        <p:spPr>
          <a:xfrm>
            <a:off x="166530" y="1267710"/>
            <a:ext cx="3602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North of</a:t>
            </a:r>
            <a:br>
              <a:rPr lang="en-US" sz="2800" b="1" dirty="0"/>
            </a:br>
            <a:r>
              <a:rPr lang="en-US" sz="2800" b="1" dirty="0"/>
              <a:t>Etiwanda Ave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ACE9F9A8-4677-9750-65AD-2809A1AD01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t="55417" r="72630" b="29166"/>
          <a:stretch/>
        </p:blipFill>
        <p:spPr>
          <a:xfrm>
            <a:off x="350692" y="2846902"/>
            <a:ext cx="3194737" cy="281441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9AAE3A24-B5E8-D3C1-A99C-E1A99204BF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0" t="8132" r="10389" b="51223"/>
          <a:stretch/>
        </p:blipFill>
        <p:spPr>
          <a:xfrm>
            <a:off x="4053159" y="990600"/>
            <a:ext cx="8138841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25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F4E3-5A57-DC8A-0E6E-DCA85047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 Collector to Local Street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B17C3E-986C-7104-193A-617AA56A92BC}"/>
              </a:ext>
            </a:extLst>
          </p:cNvPr>
          <p:cNvSpPr txBox="1"/>
          <p:nvPr/>
        </p:nvSpPr>
        <p:spPr>
          <a:xfrm>
            <a:off x="166530" y="1267710"/>
            <a:ext cx="3602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South of</a:t>
            </a:r>
            <a:br>
              <a:rPr lang="en-US" sz="2800" b="1" dirty="0"/>
            </a:br>
            <a:r>
              <a:rPr lang="en-US" sz="2800" b="1" dirty="0"/>
              <a:t>Etiwanda Ave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226281B8-86D5-A6A0-E579-F087CB7687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t="55417" r="72630" b="29166"/>
          <a:stretch/>
        </p:blipFill>
        <p:spPr>
          <a:xfrm>
            <a:off x="350692" y="2846902"/>
            <a:ext cx="3194737" cy="281441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DD462F-5182-3050-6D51-3EBD9DF98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710" y="840726"/>
            <a:ext cx="7218290" cy="601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73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F4E3-5A57-DC8A-0E6E-DCA85047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Decreased Speed Limits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FDF87F-6EA8-EA00-2897-D17D0C94801B}"/>
              </a:ext>
            </a:extLst>
          </p:cNvPr>
          <p:cNvSpPr txBox="1"/>
          <p:nvPr/>
        </p:nvSpPr>
        <p:spPr>
          <a:xfrm>
            <a:off x="166530" y="1267710"/>
            <a:ext cx="3602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North of</a:t>
            </a:r>
            <a:br>
              <a:rPr lang="en-US" sz="2800" b="1" dirty="0"/>
            </a:br>
            <a:r>
              <a:rPr lang="en-US" sz="2800" b="1" dirty="0"/>
              <a:t>Foothill Boulevard</a:t>
            </a:r>
          </a:p>
        </p:txBody>
      </p:sp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0EE008AA-2CD9-28F4-2420-36E1DBF8CA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 t="54808" r="76686" b="19874"/>
          <a:stretch/>
        </p:blipFill>
        <p:spPr>
          <a:xfrm>
            <a:off x="426027" y="2202873"/>
            <a:ext cx="2431473" cy="4135582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6FF795-667A-323D-DA9E-09490EDA49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8" t="10556" r="8457" b="51111"/>
          <a:stretch/>
        </p:blipFill>
        <p:spPr>
          <a:xfrm>
            <a:off x="3352800" y="876299"/>
            <a:ext cx="8839201" cy="597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43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F4E3-5A57-DC8A-0E6E-DCA85047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Decreased Speed Limits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FDF87F-6EA8-EA00-2897-D17D0C94801B}"/>
              </a:ext>
            </a:extLst>
          </p:cNvPr>
          <p:cNvSpPr txBox="1"/>
          <p:nvPr/>
        </p:nvSpPr>
        <p:spPr>
          <a:xfrm>
            <a:off x="166530" y="1267710"/>
            <a:ext cx="3602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South of</a:t>
            </a:r>
            <a:br>
              <a:rPr lang="en-US" sz="2800" b="1" dirty="0"/>
            </a:br>
            <a:r>
              <a:rPr lang="en-US" sz="2800" b="1" dirty="0"/>
              <a:t>Foothill Boulevard</a:t>
            </a:r>
          </a:p>
        </p:txBody>
      </p:sp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0EE008AA-2CD9-28F4-2420-36E1DBF8CA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 t="54808" r="76686" b="19874"/>
          <a:stretch/>
        </p:blipFill>
        <p:spPr>
          <a:xfrm>
            <a:off x="585684" y="2202873"/>
            <a:ext cx="2431473" cy="4135582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CBB943-9AED-4699-53DD-87A82048ED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0" t="47702" r="4906" b="5498"/>
          <a:stretch/>
        </p:blipFill>
        <p:spPr>
          <a:xfrm>
            <a:off x="5871181" y="1"/>
            <a:ext cx="6320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89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F4E3-5A57-DC8A-0E6E-DCA85047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4310743" cy="1048545"/>
          </a:xfrm>
        </p:spPr>
        <p:txBody>
          <a:bodyPr>
            <a:normAutofit fontScale="90000"/>
          </a:bodyPr>
          <a:lstStyle/>
          <a:p>
            <a:r>
              <a:rPr lang="en-US" dirty="0"/>
              <a:t>Increased Speed Limits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FDF87F-6EA8-EA00-2897-D17D0C94801B}"/>
              </a:ext>
            </a:extLst>
          </p:cNvPr>
          <p:cNvSpPr txBox="1"/>
          <p:nvPr/>
        </p:nvSpPr>
        <p:spPr>
          <a:xfrm>
            <a:off x="166530" y="1267710"/>
            <a:ext cx="3602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North of</a:t>
            </a:r>
            <a:br>
              <a:rPr lang="en-US" sz="2800" b="1" dirty="0"/>
            </a:br>
            <a:r>
              <a:rPr lang="en-US" sz="2800" b="1" dirty="0"/>
              <a:t>Foothill Boulevard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6C4B414B-A7D5-FE8A-51F8-624E4E56F7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9" t="55202" r="76254" b="20075"/>
          <a:stretch/>
        </p:blipFill>
        <p:spPr>
          <a:xfrm>
            <a:off x="563810" y="2188028"/>
            <a:ext cx="2469676" cy="417155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D6E076-A943-6D91-2A0B-12A94FC29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2" t="4073" r="7970" b="50278"/>
          <a:stretch/>
        </p:blipFill>
        <p:spPr>
          <a:xfrm>
            <a:off x="4012163" y="167950"/>
            <a:ext cx="8179837" cy="65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93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5F4E3-5A57-DC8A-0E6E-DCA85047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5003800" cy="1048545"/>
          </a:xfrm>
        </p:spPr>
        <p:txBody>
          <a:bodyPr>
            <a:normAutofit fontScale="90000"/>
          </a:bodyPr>
          <a:lstStyle/>
          <a:p>
            <a:r>
              <a:rPr lang="en-US" dirty="0"/>
              <a:t>Increased Speed Limits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FDF87F-6EA8-EA00-2897-D17D0C94801B}"/>
              </a:ext>
            </a:extLst>
          </p:cNvPr>
          <p:cNvSpPr txBox="1"/>
          <p:nvPr/>
        </p:nvSpPr>
        <p:spPr>
          <a:xfrm>
            <a:off x="166530" y="1267710"/>
            <a:ext cx="36027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South of</a:t>
            </a:r>
            <a:br>
              <a:rPr lang="en-US" sz="2800" b="1" dirty="0"/>
            </a:br>
            <a:r>
              <a:rPr lang="en-US" sz="2800" b="1" dirty="0"/>
              <a:t>Foothill Boulevard</a:t>
            </a:r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9A113D84-BFED-CF30-2CB1-9EB9EF225B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9" t="55202" r="76254" b="20075"/>
          <a:stretch/>
        </p:blipFill>
        <p:spPr>
          <a:xfrm>
            <a:off x="563810" y="2188028"/>
            <a:ext cx="2469676" cy="417155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89F19D-ACFF-AC4F-FE5B-0E1EA8926A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88" t="48056" r="4487" b="4466"/>
          <a:stretch/>
        </p:blipFill>
        <p:spPr>
          <a:xfrm>
            <a:off x="5743575" y="26951"/>
            <a:ext cx="6448425" cy="683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41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19A4E1-F9B5-4AC2-8E12-85C1FE152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9D2EC-827C-4527-A88A-66455011E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Staff recommends that the City Council to amending Chapter 10.32- Speed limits to change the speed limits for 60 of 177 roadway segments.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following summarizes the changes:</a:t>
            </a:r>
          </a:p>
          <a:p>
            <a:pPr lvl="1"/>
            <a:r>
              <a:rPr lang="en-US" dirty="0"/>
              <a:t>11 speed limits are proposed to be increased</a:t>
            </a:r>
          </a:p>
          <a:p>
            <a:pPr lvl="1"/>
            <a:r>
              <a:rPr lang="en-US" dirty="0"/>
              <a:t>31 speed limits are proposed to be decreased</a:t>
            </a:r>
          </a:p>
          <a:p>
            <a:pPr lvl="2"/>
            <a:r>
              <a:rPr lang="en-US" sz="2400" dirty="0"/>
              <a:t> This includes 17 roadway segments that are recommended to be downgraded from Collector Streets to Local Streets</a:t>
            </a:r>
          </a:p>
          <a:p>
            <a:pPr lvl="1"/>
            <a:r>
              <a:rPr lang="en-US" dirty="0"/>
              <a:t>18 new speed limits will be established to roadway segments with no previous speed limit</a:t>
            </a:r>
          </a:p>
        </p:txBody>
      </p:sp>
    </p:spTree>
    <p:extLst>
      <p:ext uri="{BB962C8B-B14F-4D97-AF65-F5344CB8AC3E}">
        <p14:creationId xmlns:p14="http://schemas.microsoft.com/office/powerpoint/2010/main" val="2102967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353</Words>
  <Application>Microsoft Office PowerPoint</Application>
  <PresentationFormat>Widescreen</PresentationFormat>
  <Paragraphs>65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2022 Engineering and Traffic Survey (E&amp;TS)</vt:lpstr>
      <vt:lpstr>2022 Engineering and Traffic Survey (E&amp;TS)</vt:lpstr>
      <vt:lpstr>Criteria for Recertification &amp; Roadway Reclassification</vt:lpstr>
      <vt:lpstr>E&amp;TS Summary</vt:lpstr>
      <vt:lpstr>Recommend Collector to Local Street</vt:lpstr>
      <vt:lpstr>Recommend Collector to Local Street</vt:lpstr>
      <vt:lpstr>Decreased Speed Limits</vt:lpstr>
      <vt:lpstr>Decreased Speed Limits</vt:lpstr>
      <vt:lpstr>Increased Speed Limits</vt:lpstr>
      <vt:lpstr>Increased Speed Limits</vt:lpstr>
      <vt:lpstr>Recommendation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Services Agreement  Kimley-Horn and Associates, Inc.</dc:title>
  <dc:creator>Siri Champion</dc:creator>
  <cp:lastModifiedBy>jschlaefli</cp:lastModifiedBy>
  <cp:revision>56</cp:revision>
  <cp:lastPrinted>2022-11-09T21:52:03Z</cp:lastPrinted>
  <dcterms:created xsi:type="dcterms:W3CDTF">2021-03-03T20:22:47Z</dcterms:created>
  <dcterms:modified xsi:type="dcterms:W3CDTF">2023-02-16T23:59:51Z</dcterms:modified>
</cp:coreProperties>
</file>