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</p:sldMasterIdLst>
  <p:notesMasterIdLst>
    <p:notesMasterId r:id="rId14"/>
  </p:notesMasterIdLst>
  <p:sldIdLst>
    <p:sldId id="265" r:id="rId2"/>
    <p:sldId id="286" r:id="rId3"/>
    <p:sldId id="300" r:id="rId4"/>
    <p:sldId id="299" r:id="rId5"/>
    <p:sldId id="287" r:id="rId6"/>
    <p:sldId id="291" r:id="rId7"/>
    <p:sldId id="290" r:id="rId8"/>
    <p:sldId id="292" r:id="rId9"/>
    <p:sldId id="295" r:id="rId10"/>
    <p:sldId id="297" r:id="rId11"/>
    <p:sldId id="301" r:id="rId12"/>
    <p:sldId id="302" r:id="rId13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81FE11-2AEE-4A70-89C6-E30D3A1A5944}" v="315" dt="2022-12-08T21:18:08.8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3043343" cy="467072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5" y="2"/>
            <a:ext cx="3043343" cy="467072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r">
              <a:defRPr sz="1200"/>
            </a:lvl1pPr>
          </a:lstStyle>
          <a:p>
            <a:fld id="{419C0400-5F74-4232-AFC9-DE30F8BE4ECB}" type="datetimeFigureOut">
              <a:rPr lang="en-US" smtClean="0"/>
              <a:t>12/9/2022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96" tIns="46649" rIns="93296" bIns="4664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4"/>
            <a:ext cx="5618480" cy="3665458"/>
          </a:xfrm>
          <a:prstGeom prst="rect">
            <a:avLst/>
          </a:prstGeom>
        </p:spPr>
        <p:txBody>
          <a:bodyPr vert="horz" lIns="93296" tIns="46649" rIns="93296" bIns="466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033"/>
            <a:ext cx="3043343" cy="467071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5" y="8842033"/>
            <a:ext cx="3043343" cy="467071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r">
              <a:defRPr sz="1200"/>
            </a:lvl1pPr>
          </a:lstStyle>
          <a:p>
            <a:fld id="{9E85E061-DB33-433A-A3AA-A91149F0EA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9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84391-12CC-4D05-A3F5-5921639CEC8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D21CA-298D-4866-BED4-092EFAC796B5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5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AD99D-CE04-48E5-94A8-D15712B87D66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9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4E79-FDFF-4467-B176-67454F4B3FCC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5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87F5-969C-4A89-AF01-48A42F793DF0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ABF-7439-48AA-8749-665A8B59B0AF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9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B282-9EF0-45DC-BAF9-6A95C8AD9A50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0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78D83-EC0F-4DAE-9D10-D427B1092A04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8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5E7726-3A0A-477D-BC5B-AFECA18463A4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6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44CC-AF11-461A-9D04-BBF6302A90FB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5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5AA-3808-4EF2-9B7B-0A3BB47C93F7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56E66-FD49-40D0-8349-2064B2425BE9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8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65D837-3EA2-4C8A-AFEF-1EE16097B351}" type="datetime1">
              <a:rPr lang="en-US" smtClean="0"/>
              <a:t>12/9/2022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5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78" y="871371"/>
            <a:ext cx="8848022" cy="1564258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r>
              <a:rPr lang="en-US" sz="4000" b="1" dirty="0">
                <a:latin typeface="+mn-lt"/>
                <a:cs typeface="Arial" panose="020B0604020202020204" pitchFamily="34" charset="0"/>
              </a:rPr>
              <a:t>City of Rialto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78" y="2435629"/>
            <a:ext cx="9923645" cy="3519401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FISCAL YEAR 2021-22</a:t>
            </a:r>
          </a:p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End of year general fund preliminary financial review</a:t>
            </a:r>
          </a:p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+mn-lt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December 13, 2022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sz="1200" b="1" i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75985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29236" y="959173"/>
            <a:ext cx="11333527" cy="49396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Original FY 21-22 Budget – General Fund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Total Revenues:						$ 104,233,560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Total Expenditures:					</a:t>
            </a:r>
            <a:r>
              <a:rPr lang="en-US" sz="3200" u="sng" dirty="0">
                <a:solidFill>
                  <a:schemeClr val="tx1"/>
                </a:solidFill>
              </a:rPr>
              <a:t>$ 104,233,560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								</a:t>
            </a:r>
            <a:r>
              <a:rPr lang="en-US" sz="3200" b="1" dirty="0">
                <a:solidFill>
                  <a:schemeClr val="tx1"/>
                </a:solidFill>
              </a:rPr>
              <a:t>$ 0 [balanced]</a:t>
            </a:r>
          </a:p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Revised FY 21-22 Budget – General Fund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Total Revenues:						$ 141,755,345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Total Expenditures:					</a:t>
            </a:r>
            <a:r>
              <a:rPr lang="en-US" sz="3200" u="sng" dirty="0">
                <a:solidFill>
                  <a:schemeClr val="tx1"/>
                </a:solidFill>
              </a:rPr>
              <a:t>$ 176,312,123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								</a:t>
            </a:r>
            <a:r>
              <a:rPr lang="en-US" sz="3200" b="1" dirty="0">
                <a:solidFill>
                  <a:schemeClr val="tx1"/>
                </a:solidFill>
              </a:rPr>
              <a:t>($34,556,778) [deficit]</a:t>
            </a: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</p:spTree>
    <p:extLst>
      <p:ext uri="{BB962C8B-B14F-4D97-AF65-F5344CB8AC3E}">
        <p14:creationId xmlns:p14="http://schemas.microsoft.com/office/powerpoint/2010/main" val="4892089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3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6CBCCF-4A80-4916-86A6-59ACA30526A5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1000" y="2036947"/>
            <a:ext cx="11137378" cy="4015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E926944-27B1-4FA8-846F-2F7A4EAF44F1}"/>
              </a:ext>
            </a:extLst>
          </p:cNvPr>
          <p:cNvSpPr txBox="1"/>
          <p:nvPr/>
        </p:nvSpPr>
        <p:spPr>
          <a:xfrm>
            <a:off x="381000" y="805841"/>
            <a:ext cx="70684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Revenue Surplus - $12.7 million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9% Increase </a:t>
            </a:r>
          </a:p>
          <a:p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993CA5-B3F9-4D95-94D9-CA15E8B753DF}"/>
              </a:ext>
            </a:extLst>
          </p:cNvPr>
          <p:cNvSpPr/>
          <p:nvPr/>
        </p:nvSpPr>
        <p:spPr>
          <a:xfrm>
            <a:off x="9563878" y="5318450"/>
            <a:ext cx="1087016" cy="36856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70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4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369F10-97EF-4528-B594-2D4AD62FDB8D}"/>
              </a:ext>
            </a:extLst>
          </p:cNvPr>
          <p:cNvPicPr>
            <a:picLocks noGrp="1"/>
          </p:cNvPicPr>
          <p:nvPr>
            <p:ph idx="4294967295"/>
          </p:nvPr>
        </p:nvPicPr>
        <p:blipFill rotWithShape="1">
          <a:blip r:embed="rId2"/>
          <a:srcRect l="300" t="2453"/>
          <a:stretch/>
        </p:blipFill>
        <p:spPr bwMode="auto">
          <a:xfrm>
            <a:off x="381000" y="2906306"/>
            <a:ext cx="10507824" cy="18991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86B3AB-5D81-46BA-9C21-1418D1A3EFC6}"/>
              </a:ext>
            </a:extLst>
          </p:cNvPr>
          <p:cNvSpPr txBox="1"/>
          <p:nvPr/>
        </p:nvSpPr>
        <p:spPr>
          <a:xfrm>
            <a:off x="381000" y="1158178"/>
            <a:ext cx="70684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Highest Revenue Source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35.67% of Total General Fund Revenue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4165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5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  <a:p>
            <a:pPr fontAlgn="auto">
              <a:spcAft>
                <a:spcPts val="0"/>
              </a:spcAft>
              <a:defRPr/>
            </a:pPr>
            <a:endParaRPr lang="en-US" sz="1200" b="1" i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EDFF07-07E7-4CCA-8CBB-104658083580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0999" y="1810138"/>
            <a:ext cx="8782454" cy="43786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2F4BA8-8FB6-4CAD-A745-922E8796F4CA}"/>
              </a:ext>
            </a:extLst>
          </p:cNvPr>
          <p:cNvSpPr txBox="1"/>
          <p:nvPr/>
        </p:nvSpPr>
        <p:spPr>
          <a:xfrm>
            <a:off x="380999" y="855980"/>
            <a:ext cx="114299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Expense Deficit - $1.1 million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Unrealized Market/Valuation Loss - $8.3 million</a:t>
            </a:r>
          </a:p>
          <a:p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15A1B17-F1B9-4769-B9BD-DE8DA61C2525}"/>
              </a:ext>
            </a:extLst>
          </p:cNvPr>
          <p:cNvSpPr/>
          <p:nvPr/>
        </p:nvSpPr>
        <p:spPr>
          <a:xfrm>
            <a:off x="7567127" y="5896947"/>
            <a:ext cx="1698171" cy="4572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0877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6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C42E9C-7850-4959-87E7-07D2B444F1B3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1298" y="852711"/>
            <a:ext cx="8707573" cy="44357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2E2EDA-796C-4E05-8A60-6E2549A95222}"/>
              </a:ext>
            </a:extLst>
          </p:cNvPr>
          <p:cNvSpPr txBox="1"/>
          <p:nvPr/>
        </p:nvSpPr>
        <p:spPr>
          <a:xfrm>
            <a:off x="8971036" y="973123"/>
            <a:ext cx="317086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One Time Expenses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Street Paving Repairs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$10,000,000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Vehicle Replacement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$1,000,000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Worker’s Comp. Fund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$2,700,000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OPEB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$10,000,000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New Positions/Modifications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$500,000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105E341-6066-4779-98CA-F75DB6DE042B}"/>
              </a:ext>
            </a:extLst>
          </p:cNvPr>
          <p:cNvSpPr/>
          <p:nvPr/>
        </p:nvSpPr>
        <p:spPr>
          <a:xfrm>
            <a:off x="6853335" y="3788227"/>
            <a:ext cx="895738" cy="289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553C10B-1C07-4718-9995-B2C154F327A1}"/>
              </a:ext>
            </a:extLst>
          </p:cNvPr>
          <p:cNvSpPr/>
          <p:nvPr/>
        </p:nvSpPr>
        <p:spPr>
          <a:xfrm>
            <a:off x="6858000" y="2491273"/>
            <a:ext cx="895738" cy="15862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EEE1DCA-7021-4E07-A10C-61B42655036D}"/>
              </a:ext>
            </a:extLst>
          </p:cNvPr>
          <p:cNvSpPr/>
          <p:nvPr/>
        </p:nvSpPr>
        <p:spPr>
          <a:xfrm>
            <a:off x="6853335" y="3428999"/>
            <a:ext cx="895738" cy="289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5E38E08-DCA0-41DF-8B19-B949010479ED}"/>
              </a:ext>
            </a:extLst>
          </p:cNvPr>
          <p:cNvSpPr/>
          <p:nvPr/>
        </p:nvSpPr>
        <p:spPr>
          <a:xfrm>
            <a:off x="6853335" y="4143831"/>
            <a:ext cx="895738" cy="289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67C5CAB-12CE-441B-B381-32C46A65D8B0}"/>
              </a:ext>
            </a:extLst>
          </p:cNvPr>
          <p:cNvSpPr/>
          <p:nvPr/>
        </p:nvSpPr>
        <p:spPr>
          <a:xfrm>
            <a:off x="3851055" y="4100192"/>
            <a:ext cx="895738" cy="28925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50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7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D68FE8-D0DF-439D-A25D-525A9012BC2E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1000" y="1035411"/>
            <a:ext cx="5458587" cy="4115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4EB329-BF59-47E7-8A3D-B93CEB5B49F0}"/>
              </a:ext>
            </a:extLst>
          </p:cNvPr>
          <p:cNvSpPr txBox="1"/>
          <p:nvPr/>
        </p:nvSpPr>
        <p:spPr>
          <a:xfrm>
            <a:off x="6095999" y="1451295"/>
            <a:ext cx="571500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Committed Reserves Detail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Contingency Reserve – Resolution 6140 – July 19, 2012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Redirected funds reserved for the I-10 Riverside Ave. Overpass Project.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Capital Projects/Parks – Resolution 7165 – July 11, 2017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$1,733,246 set aside for Capital Projects/Parks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$255,976 used in FY2018-19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Remaining Balance - $1,477,270.60</a:t>
            </a:r>
          </a:p>
        </p:txBody>
      </p:sp>
    </p:spTree>
    <p:extLst>
      <p:ext uri="{BB962C8B-B14F-4D97-AF65-F5344CB8AC3E}">
        <p14:creationId xmlns:p14="http://schemas.microsoft.com/office/powerpoint/2010/main" val="21444946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59173"/>
            <a:ext cx="11514909" cy="4939654"/>
          </a:xfrm>
        </p:spPr>
        <p:txBody>
          <a:bodyPr>
            <a:normAutofit/>
          </a:bodyPr>
          <a:lstStyle/>
          <a:p>
            <a:pPr marL="461962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914400" algn="l"/>
              </a:tabLst>
            </a:pPr>
            <a:endParaRPr lang="en-US" sz="3000" dirty="0">
              <a:solidFill>
                <a:schemeClr val="tx1"/>
              </a:solidFill>
            </a:endParaRPr>
          </a:p>
          <a:p>
            <a:pPr marL="914400" lvl="1" indent="-4524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endParaRPr lang="en-US" sz="3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D45DAC-5EFA-4C26-9958-83D7794A361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6100" y="876662"/>
            <a:ext cx="3801611" cy="25053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5CE9FB-795B-4086-8F7E-42D5C0943C2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16100" y="3532887"/>
            <a:ext cx="3801611" cy="26937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FAD9F3F-1D7C-4369-A427-65BEF02B3824}"/>
              </a:ext>
            </a:extLst>
          </p:cNvPr>
          <p:cNvSpPr/>
          <p:nvPr/>
        </p:nvSpPr>
        <p:spPr>
          <a:xfrm>
            <a:off x="3154261" y="2037056"/>
            <a:ext cx="1163450" cy="32863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17A346-8599-4C11-9735-D0DFE92D88E7}"/>
              </a:ext>
            </a:extLst>
          </p:cNvPr>
          <p:cNvSpPr/>
          <p:nvPr/>
        </p:nvSpPr>
        <p:spPr>
          <a:xfrm>
            <a:off x="3254927" y="5565370"/>
            <a:ext cx="1076047" cy="2398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B8D86E-F938-4DD6-9381-FE774A06E3C4}"/>
              </a:ext>
            </a:extLst>
          </p:cNvPr>
          <p:cNvSpPr txBox="1"/>
          <p:nvPr/>
        </p:nvSpPr>
        <p:spPr>
          <a:xfrm>
            <a:off x="4931851" y="3548196"/>
            <a:ext cx="67440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February 25, 2022 - $10,000,000 transferred to OPEB account.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/>
              <a:t>Council Approved – October 26, 2021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US" sz="2000" b="1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000" b="1" dirty="0"/>
              <a:t>Council Approved – February 22, 2022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902170-FCE6-4066-AC33-D14E8B4C052B}"/>
              </a:ext>
            </a:extLst>
          </p:cNvPr>
          <p:cNvSpPr txBox="1"/>
          <p:nvPr/>
        </p:nvSpPr>
        <p:spPr>
          <a:xfrm>
            <a:off x="4931851" y="1113726"/>
            <a:ext cx="44722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Reporting Date  - June 30, 2022</a:t>
            </a:r>
          </a:p>
          <a:p>
            <a:r>
              <a:rPr lang="en-US" b="1" dirty="0"/>
              <a:t>Measurement Valuation Date– June 30, 2021</a:t>
            </a:r>
          </a:p>
        </p:txBody>
      </p:sp>
    </p:spTree>
    <p:extLst>
      <p:ext uri="{BB962C8B-B14F-4D97-AF65-F5344CB8AC3E}">
        <p14:creationId xmlns:p14="http://schemas.microsoft.com/office/powerpoint/2010/main" val="4171477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9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06BAB7F-5871-4673-B0B9-7DE7E23ED207}"/>
              </a:ext>
            </a:extLst>
          </p:cNvPr>
          <p:cNvPicPr>
            <a:picLocks noGrp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1000" y="2349428"/>
            <a:ext cx="8078327" cy="18290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BB7145-4D1E-407A-BE01-CA2C261A93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81000" y="4417618"/>
            <a:ext cx="8078326" cy="1775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D43CA0-3392-4383-B3B2-F0E562C962F7}"/>
              </a:ext>
            </a:extLst>
          </p:cNvPr>
          <p:cNvSpPr txBox="1"/>
          <p:nvPr/>
        </p:nvSpPr>
        <p:spPr>
          <a:xfrm>
            <a:off x="381000" y="959626"/>
            <a:ext cx="61229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Total Unfunded Accrued Liability - $98,848,263</a:t>
            </a:r>
          </a:p>
          <a:p>
            <a:r>
              <a:rPr lang="en-US" sz="2400" b="1" dirty="0"/>
              <a:t>Reporting Date – June 30, 2022</a:t>
            </a:r>
          </a:p>
          <a:p>
            <a:r>
              <a:rPr lang="en-US" sz="2400" b="1" dirty="0"/>
              <a:t>Actuary Date – June 30, 2021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775110-DBC7-4627-8346-965EBD2669D7}"/>
              </a:ext>
            </a:extLst>
          </p:cNvPr>
          <p:cNvSpPr/>
          <p:nvPr/>
        </p:nvSpPr>
        <p:spPr>
          <a:xfrm>
            <a:off x="7281644" y="3624044"/>
            <a:ext cx="1177682" cy="55443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68EFDA-CC26-44F0-902B-3449CCCFA9FC}"/>
              </a:ext>
            </a:extLst>
          </p:cNvPr>
          <p:cNvSpPr/>
          <p:nvPr/>
        </p:nvSpPr>
        <p:spPr>
          <a:xfrm>
            <a:off x="7244320" y="5725005"/>
            <a:ext cx="1177682" cy="4677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510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10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DF6844-6CA3-4695-AF44-58CF6E2AC24B}"/>
              </a:ext>
            </a:extLst>
          </p:cNvPr>
          <p:cNvSpPr txBox="1"/>
          <p:nvPr/>
        </p:nvSpPr>
        <p:spPr>
          <a:xfrm>
            <a:off x="381000" y="1636824"/>
            <a:ext cx="8680817" cy="4557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Option 1: Pay to CalPERS to Eliminate Longest Amortization Bases</a:t>
            </a: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Maximizes the total long-term savings to the City of Rialto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Lowers required Contribution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Cannot get Contribution back after contributing to CalPERS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Option 2: Pay to CalPERS to Eliminate Shortest Amortization Bases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Maximizes the short-term reduction in required contributions to the City of Rialto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Lowers required Contribution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Cannot get contribution back after contributing to CalPERS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Option 3: Pay to Pension 115 Trust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This payment, along with interest earned on it would be paid to CalPERS when the payment would get the Plan to 100% funding. 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Assets in Section 115 Pension Trust must be used to make pension contributions.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Can be used to make some or all the City’s required contribution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B1CA0A-92B9-44EB-A413-9F7C1D495D35}"/>
              </a:ext>
            </a:extLst>
          </p:cNvPr>
          <p:cNvSpPr txBox="1"/>
          <p:nvPr/>
        </p:nvSpPr>
        <p:spPr>
          <a:xfrm>
            <a:off x="381000" y="922789"/>
            <a:ext cx="7152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/>
              <a:t>Options to Reduce CalPERS Unfunded Accrued Liability</a:t>
            </a:r>
          </a:p>
        </p:txBody>
      </p:sp>
    </p:spTree>
    <p:extLst>
      <p:ext uri="{BB962C8B-B14F-4D97-AF65-F5344CB8AC3E}">
        <p14:creationId xmlns:p14="http://schemas.microsoft.com/office/powerpoint/2010/main" val="3212376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959173"/>
            <a:ext cx="11514909" cy="4939654"/>
          </a:xfrm>
        </p:spPr>
        <p:txBody>
          <a:bodyPr>
            <a:normAutofit/>
          </a:bodyPr>
          <a:lstStyle/>
          <a:p>
            <a:pPr marL="461962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914400" algn="l"/>
              </a:tabLst>
            </a:pPr>
            <a:endParaRPr lang="en-US" sz="3000" dirty="0">
              <a:solidFill>
                <a:schemeClr val="tx1"/>
              </a:solidFill>
            </a:endParaRPr>
          </a:p>
          <a:p>
            <a:pPr marL="914400" lvl="1" indent="-4524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914400" algn="l"/>
              </a:tabLst>
            </a:pPr>
            <a:endParaRPr lang="en-US" sz="3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2CD96B-B275-49D3-AFA2-2A659A5F91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1000" y="854660"/>
            <a:ext cx="5943600" cy="26390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F02972-969F-49F5-8F02-6B304BD447D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81000" y="3578226"/>
            <a:ext cx="5943600" cy="26373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83E091E-D789-4877-90AC-74971546937D}"/>
              </a:ext>
            </a:extLst>
          </p:cNvPr>
          <p:cNvSpPr/>
          <p:nvPr/>
        </p:nvSpPr>
        <p:spPr>
          <a:xfrm>
            <a:off x="503339" y="2457974"/>
            <a:ext cx="4798503" cy="318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173817-52E8-44F0-8F62-418645297D62}"/>
              </a:ext>
            </a:extLst>
          </p:cNvPr>
          <p:cNvSpPr/>
          <p:nvPr/>
        </p:nvSpPr>
        <p:spPr>
          <a:xfrm>
            <a:off x="1258349" y="5860524"/>
            <a:ext cx="3921154" cy="31878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92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252788"/>
            <a:ext cx="11514909" cy="4939654"/>
          </a:xfrm>
        </p:spPr>
        <p:txBody>
          <a:bodyPr>
            <a:norm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Staff Recommendations for Consideration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Release the Contingency Reserve of $5 million to unrestricted General Fund reserves as the City is already reserving $25.8 million in the Economic Uncertainty Reserve that was established by Council’s police on July 28, 2020 and direct those funds to a payment against the CalPERS pension Unfunded Accrued Liability to apply towards the longest amortization bases. </a:t>
            </a:r>
          </a:p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Release the Capital Projects – Parks committed reserve of $1.4 million and directing those funds to pay down the General Fund advance loan to the Park Fund for completion of </a:t>
            </a:r>
            <a:r>
              <a:rPr lang="en-US" dirty="0" err="1"/>
              <a:t>Frisbie</a:t>
            </a:r>
            <a:r>
              <a:rPr lang="en-US" dirty="0"/>
              <a:t> Park expansion and Joe Sampson Park.</a:t>
            </a:r>
          </a:p>
          <a:p>
            <a:pPr marL="457200" marR="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61962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914400" algn="l"/>
              </a:tabLst>
            </a:pPr>
            <a:endParaRPr lang="en-US" sz="3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End of Year General Fund Preliminary Financial Review</a:t>
            </a:r>
          </a:p>
        </p:txBody>
      </p:sp>
    </p:spTree>
    <p:extLst>
      <p:ext uri="{BB962C8B-B14F-4D97-AF65-F5344CB8AC3E}">
        <p14:creationId xmlns:p14="http://schemas.microsoft.com/office/powerpoint/2010/main" val="1758178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13151</TotalTime>
  <Words>661</Words>
  <Application>Microsoft Office PowerPoint</Application>
  <PresentationFormat>Widescreen</PresentationFormat>
  <Paragraphs>111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Symbol</vt:lpstr>
      <vt:lpstr>Wingdings</vt:lpstr>
      <vt:lpstr>Retrospect</vt:lpstr>
      <vt:lpstr>    City of Rialto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Lacy</dc:creator>
  <cp:lastModifiedBy>Maria Rodriguez</cp:lastModifiedBy>
  <cp:revision>187</cp:revision>
  <cp:lastPrinted>2020-09-24T18:22:42Z</cp:lastPrinted>
  <dcterms:created xsi:type="dcterms:W3CDTF">2020-05-12T23:14:34Z</dcterms:created>
  <dcterms:modified xsi:type="dcterms:W3CDTF">2022-12-09T16:20:22Z</dcterms:modified>
</cp:coreProperties>
</file>