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9" r:id="rId1"/>
  </p:sldMasterIdLst>
  <p:notesMasterIdLst>
    <p:notesMasterId r:id="rId13"/>
  </p:notesMasterIdLst>
  <p:handoutMasterIdLst>
    <p:handoutMasterId r:id="rId14"/>
  </p:handoutMasterIdLst>
  <p:sldIdLst>
    <p:sldId id="262" r:id="rId2"/>
    <p:sldId id="301" r:id="rId3"/>
    <p:sldId id="302" r:id="rId4"/>
    <p:sldId id="303" r:id="rId5"/>
    <p:sldId id="304" r:id="rId6"/>
    <p:sldId id="305" r:id="rId7"/>
    <p:sldId id="306" r:id="rId8"/>
    <p:sldId id="308" r:id="rId9"/>
    <p:sldId id="309" r:id="rId10"/>
    <p:sldId id="310" r:id="rId11"/>
    <p:sldId id="307" r:id="rId1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CC1772-1EA8-4883-9CF9-A53099C0DE02}" v="15" dt="2026-04-21T17:22:51.2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10" autoAdjust="0"/>
  </p:normalViewPr>
  <p:slideViewPr>
    <p:cSldViewPr>
      <p:cViewPr>
        <p:scale>
          <a:sx n="63" d="100"/>
          <a:sy n="63" d="100"/>
        </p:scale>
        <p:origin x="159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ndy Hernandez" userId="e172f6ae-711c-48bb-a441-e90ce550b691" providerId="ADAL" clId="{1106B873-0545-4E59-86B4-0E9D9F2DEC96}"/>
    <pc:docChg chg="undo redo custSel addSld modSld sldOrd">
      <pc:chgData name="Cindy Hernandez" userId="e172f6ae-711c-48bb-a441-e90ce550b691" providerId="ADAL" clId="{1106B873-0545-4E59-86B4-0E9D9F2DEC96}" dt="2026-04-21T17:25:05.598" v="401" actId="403"/>
      <pc:docMkLst>
        <pc:docMk/>
      </pc:docMkLst>
      <pc:sldChg chg="modSp mod">
        <pc:chgData name="Cindy Hernandez" userId="e172f6ae-711c-48bb-a441-e90ce550b691" providerId="ADAL" clId="{1106B873-0545-4E59-86B4-0E9D9F2DEC96}" dt="2026-04-21T15:53:27.410" v="92" actId="27636"/>
        <pc:sldMkLst>
          <pc:docMk/>
          <pc:sldMk cId="1006046136" sldId="262"/>
        </pc:sldMkLst>
        <pc:spChg chg="mod">
          <ac:chgData name="Cindy Hernandez" userId="e172f6ae-711c-48bb-a441-e90ce550b691" providerId="ADAL" clId="{1106B873-0545-4E59-86B4-0E9D9F2DEC96}" dt="2026-04-21T15:53:27.410" v="92" actId="27636"/>
          <ac:spMkLst>
            <pc:docMk/>
            <pc:sldMk cId="1006046136" sldId="262"/>
            <ac:spMk id="5" creationId="{00000000-0000-0000-0000-000000000000}"/>
          </ac:spMkLst>
        </pc:spChg>
        <pc:picChg chg="mod">
          <ac:chgData name="Cindy Hernandez" userId="e172f6ae-711c-48bb-a441-e90ce550b691" providerId="ADAL" clId="{1106B873-0545-4E59-86B4-0E9D9F2DEC96}" dt="2026-04-21T15:53:14.590" v="87" actId="1076"/>
          <ac:picMkLst>
            <pc:docMk/>
            <pc:sldMk cId="1006046136" sldId="262"/>
            <ac:picMk id="1026" creationId="{00000000-0000-0000-0000-000000000000}"/>
          </ac:picMkLst>
        </pc:picChg>
      </pc:sldChg>
      <pc:sldChg chg="modSp mod">
        <pc:chgData name="Cindy Hernandez" userId="e172f6ae-711c-48bb-a441-e90ce550b691" providerId="ADAL" clId="{1106B873-0545-4E59-86B4-0E9D9F2DEC96}" dt="2026-04-21T17:11:11.035" v="262" actId="20577"/>
        <pc:sldMkLst>
          <pc:docMk/>
          <pc:sldMk cId="103746012" sldId="302"/>
        </pc:sldMkLst>
        <pc:spChg chg="mod">
          <ac:chgData name="Cindy Hernandez" userId="e172f6ae-711c-48bb-a441-e90ce550b691" providerId="ADAL" clId="{1106B873-0545-4E59-86B4-0E9D9F2DEC96}" dt="2026-04-21T17:11:11.035" v="262" actId="20577"/>
          <ac:spMkLst>
            <pc:docMk/>
            <pc:sldMk cId="103746012" sldId="302"/>
            <ac:spMk id="3" creationId="{0754A6BB-C72C-FA59-5FC4-445E27C1D324}"/>
          </ac:spMkLst>
        </pc:spChg>
      </pc:sldChg>
      <pc:sldChg chg="addSp delSp modSp mod">
        <pc:chgData name="Cindy Hernandez" userId="e172f6ae-711c-48bb-a441-e90ce550b691" providerId="ADAL" clId="{1106B873-0545-4E59-86B4-0E9D9F2DEC96}" dt="2026-04-21T15:58:00.166" v="194" actId="207"/>
        <pc:sldMkLst>
          <pc:docMk/>
          <pc:sldMk cId="2511390373" sldId="304"/>
        </pc:sldMkLst>
        <pc:spChg chg="mod">
          <ac:chgData name="Cindy Hernandez" userId="e172f6ae-711c-48bb-a441-e90ce550b691" providerId="ADAL" clId="{1106B873-0545-4E59-86B4-0E9D9F2DEC96}" dt="2026-04-21T15:56:37.544" v="181" actId="20577"/>
          <ac:spMkLst>
            <pc:docMk/>
            <pc:sldMk cId="2511390373" sldId="304"/>
            <ac:spMk id="2" creationId="{3B478E4F-99EA-668E-31DD-1F352D959E35}"/>
          </ac:spMkLst>
        </pc:spChg>
        <pc:spChg chg="del">
          <ac:chgData name="Cindy Hernandez" userId="e172f6ae-711c-48bb-a441-e90ce550b691" providerId="ADAL" clId="{1106B873-0545-4E59-86B4-0E9D9F2DEC96}" dt="2026-04-21T15:56:59.702" v="182" actId="478"/>
          <ac:spMkLst>
            <pc:docMk/>
            <pc:sldMk cId="2511390373" sldId="304"/>
            <ac:spMk id="3" creationId="{B879A856-B8E6-DC5D-94CD-6F406DB26029}"/>
          </ac:spMkLst>
        </pc:spChg>
        <pc:spChg chg="add del mod">
          <ac:chgData name="Cindy Hernandez" userId="e172f6ae-711c-48bb-a441-e90ce550b691" providerId="ADAL" clId="{1106B873-0545-4E59-86B4-0E9D9F2DEC96}" dt="2026-04-21T15:57:02.168" v="183" actId="478"/>
          <ac:spMkLst>
            <pc:docMk/>
            <pc:sldMk cId="2511390373" sldId="304"/>
            <ac:spMk id="6" creationId="{B90ED82D-6F00-A56F-8A6E-26B993B2392C}"/>
          </ac:spMkLst>
        </pc:spChg>
        <pc:spChg chg="del">
          <ac:chgData name="Cindy Hernandez" userId="e172f6ae-711c-48bb-a441-e90ce550b691" providerId="ADAL" clId="{1106B873-0545-4E59-86B4-0E9D9F2DEC96}" dt="2026-04-21T15:57:07.195" v="184" actId="478"/>
          <ac:spMkLst>
            <pc:docMk/>
            <pc:sldMk cId="2511390373" sldId="304"/>
            <ac:spMk id="14" creationId="{7761B84D-2B82-A24B-E1B2-3CDD6676A9C7}"/>
          </ac:spMkLst>
        </pc:spChg>
        <pc:graphicFrameChg chg="add mod">
          <ac:chgData name="Cindy Hernandez" userId="e172f6ae-711c-48bb-a441-e90ce550b691" providerId="ADAL" clId="{1106B873-0545-4E59-86B4-0E9D9F2DEC96}" dt="2026-04-21T15:57:36.158" v="186"/>
          <ac:graphicFrameMkLst>
            <pc:docMk/>
            <pc:sldMk cId="2511390373" sldId="304"/>
            <ac:graphicFrameMk id="7" creationId="{C6563E91-5323-CA29-0ABC-32B386F57C40}"/>
          </ac:graphicFrameMkLst>
        </pc:graphicFrameChg>
        <pc:graphicFrameChg chg="add mod modGraphic">
          <ac:chgData name="Cindy Hernandez" userId="e172f6ae-711c-48bb-a441-e90ce550b691" providerId="ADAL" clId="{1106B873-0545-4E59-86B4-0E9D9F2DEC96}" dt="2026-04-21T15:58:00.166" v="194" actId="207"/>
          <ac:graphicFrameMkLst>
            <pc:docMk/>
            <pc:sldMk cId="2511390373" sldId="304"/>
            <ac:graphicFrameMk id="8" creationId="{CD55DDE1-B4CC-D322-4067-72D5C137C03E}"/>
          </ac:graphicFrameMkLst>
        </pc:graphicFrameChg>
        <pc:graphicFrameChg chg="del">
          <ac:chgData name="Cindy Hernandez" userId="e172f6ae-711c-48bb-a441-e90ce550b691" providerId="ADAL" clId="{1106B873-0545-4E59-86B4-0E9D9F2DEC96}" dt="2026-04-21T15:57:11.437" v="185" actId="478"/>
          <ac:graphicFrameMkLst>
            <pc:docMk/>
            <pc:sldMk cId="2511390373" sldId="304"/>
            <ac:graphicFrameMk id="13" creationId="{8D419A0F-EE20-26D9-8B6E-56906B51D976}"/>
          </ac:graphicFrameMkLst>
        </pc:graphicFrameChg>
      </pc:sldChg>
      <pc:sldChg chg="modSp mod">
        <pc:chgData name="Cindy Hernandez" userId="e172f6ae-711c-48bb-a441-e90ce550b691" providerId="ADAL" clId="{1106B873-0545-4E59-86B4-0E9D9F2DEC96}" dt="2026-04-21T17:02:48.442" v="196" actId="20577"/>
        <pc:sldMkLst>
          <pc:docMk/>
          <pc:sldMk cId="4195334869" sldId="306"/>
        </pc:sldMkLst>
        <pc:spChg chg="mod">
          <ac:chgData name="Cindy Hernandez" userId="e172f6ae-711c-48bb-a441-e90ce550b691" providerId="ADAL" clId="{1106B873-0545-4E59-86B4-0E9D9F2DEC96}" dt="2026-04-21T17:02:48.442" v="196" actId="20577"/>
          <ac:spMkLst>
            <pc:docMk/>
            <pc:sldMk cId="4195334869" sldId="306"/>
            <ac:spMk id="3" creationId="{62DAF98B-0C5C-2E05-47F1-75F309D817F2}"/>
          </ac:spMkLst>
        </pc:spChg>
      </pc:sldChg>
      <pc:sldChg chg="modSp mod">
        <pc:chgData name="Cindy Hernandez" userId="e172f6ae-711c-48bb-a441-e90ce550b691" providerId="ADAL" clId="{1106B873-0545-4E59-86B4-0E9D9F2DEC96}" dt="2026-04-21T15:48:23.822" v="52" actId="20577"/>
        <pc:sldMkLst>
          <pc:docMk/>
          <pc:sldMk cId="1663245695" sldId="307"/>
        </pc:sldMkLst>
        <pc:spChg chg="mod">
          <ac:chgData name="Cindy Hernandez" userId="e172f6ae-711c-48bb-a441-e90ce550b691" providerId="ADAL" clId="{1106B873-0545-4E59-86B4-0E9D9F2DEC96}" dt="2026-04-21T15:48:23.822" v="52" actId="20577"/>
          <ac:spMkLst>
            <pc:docMk/>
            <pc:sldMk cId="1663245695" sldId="307"/>
            <ac:spMk id="3" creationId="{383B4175-853E-D956-0975-CDD612E661ED}"/>
          </ac:spMkLst>
        </pc:spChg>
      </pc:sldChg>
      <pc:sldChg chg="addSp delSp modSp mod">
        <pc:chgData name="Cindy Hernandez" userId="e172f6ae-711c-48bb-a441-e90ce550b691" providerId="ADAL" clId="{1106B873-0545-4E59-86B4-0E9D9F2DEC96}" dt="2026-04-21T17:24:46.412" v="399" actId="403"/>
        <pc:sldMkLst>
          <pc:docMk/>
          <pc:sldMk cId="4193731536" sldId="308"/>
        </pc:sldMkLst>
        <pc:spChg chg="mod">
          <ac:chgData name="Cindy Hernandez" userId="e172f6ae-711c-48bb-a441-e90ce550b691" providerId="ADAL" clId="{1106B873-0545-4E59-86B4-0E9D9F2DEC96}" dt="2026-04-21T15:48:36.014" v="60" actId="20577"/>
          <ac:spMkLst>
            <pc:docMk/>
            <pc:sldMk cId="4193731536" sldId="308"/>
            <ac:spMk id="2" creationId="{442A2F11-C5BF-36FA-40AD-41620D11AC40}"/>
          </ac:spMkLst>
        </pc:spChg>
        <pc:graphicFrameChg chg="add mod modGraphic">
          <ac:chgData name="Cindy Hernandez" userId="e172f6ae-711c-48bb-a441-e90ce550b691" providerId="ADAL" clId="{1106B873-0545-4E59-86B4-0E9D9F2DEC96}" dt="2026-04-21T17:24:46.412" v="399" actId="403"/>
          <ac:graphicFrameMkLst>
            <pc:docMk/>
            <pc:sldMk cId="4193731536" sldId="308"/>
            <ac:graphicFrameMk id="4" creationId="{707BB63E-179C-85EC-393A-4A3186436C55}"/>
          </ac:graphicFrameMkLst>
        </pc:graphicFrameChg>
        <pc:graphicFrameChg chg="del">
          <ac:chgData name="Cindy Hernandez" userId="e172f6ae-711c-48bb-a441-e90ce550b691" providerId="ADAL" clId="{1106B873-0545-4E59-86B4-0E9D9F2DEC96}" dt="2026-04-21T15:58:22.246" v="195" actId="478"/>
          <ac:graphicFrameMkLst>
            <pc:docMk/>
            <pc:sldMk cId="4193731536" sldId="308"/>
            <ac:graphicFrameMk id="8" creationId="{70CE2FD7-DD9F-B4C0-4FAE-C9AB6E2F6C93}"/>
          </ac:graphicFrameMkLst>
        </pc:graphicFrameChg>
      </pc:sldChg>
      <pc:sldChg chg="add">
        <pc:chgData name="Cindy Hernandez" userId="e172f6ae-711c-48bb-a441-e90ce550b691" providerId="ADAL" clId="{1106B873-0545-4E59-86B4-0E9D9F2DEC96}" dt="2026-04-21T17:12:13.407" v="263"/>
        <pc:sldMkLst>
          <pc:docMk/>
          <pc:sldMk cId="430462136" sldId="309"/>
        </pc:sldMkLst>
      </pc:sldChg>
      <pc:sldChg chg="addSp delSp modSp add mod ord">
        <pc:chgData name="Cindy Hernandez" userId="e172f6ae-711c-48bb-a441-e90ce550b691" providerId="ADAL" clId="{1106B873-0545-4E59-86B4-0E9D9F2DEC96}" dt="2026-04-21T17:25:05.598" v="401" actId="403"/>
        <pc:sldMkLst>
          <pc:docMk/>
          <pc:sldMk cId="1853031327" sldId="310"/>
        </pc:sldMkLst>
        <pc:spChg chg="mod">
          <ac:chgData name="Cindy Hernandez" userId="e172f6ae-711c-48bb-a441-e90ce550b691" providerId="ADAL" clId="{1106B873-0545-4E59-86B4-0E9D9F2DEC96}" dt="2026-04-21T17:12:48.488" v="270" actId="20577"/>
          <ac:spMkLst>
            <pc:docMk/>
            <pc:sldMk cId="1853031327" sldId="310"/>
            <ac:spMk id="2" creationId="{D24E0104-0A8B-27D5-CBBD-79EF21944939}"/>
          </ac:spMkLst>
        </pc:spChg>
        <pc:spChg chg="del">
          <ac:chgData name="Cindy Hernandez" userId="e172f6ae-711c-48bb-a441-e90ce550b691" providerId="ADAL" clId="{1106B873-0545-4E59-86B4-0E9D9F2DEC96}" dt="2026-04-21T17:13:46.079" v="271" actId="478"/>
          <ac:spMkLst>
            <pc:docMk/>
            <pc:sldMk cId="1853031327" sldId="310"/>
            <ac:spMk id="3" creationId="{5851A0C9-2B18-2340-97AC-895C789B6E4E}"/>
          </ac:spMkLst>
        </pc:spChg>
        <pc:spChg chg="add del mod">
          <ac:chgData name="Cindy Hernandez" userId="e172f6ae-711c-48bb-a441-e90ce550b691" providerId="ADAL" clId="{1106B873-0545-4E59-86B4-0E9D9F2DEC96}" dt="2026-04-21T17:13:49.965" v="272" actId="478"/>
          <ac:spMkLst>
            <pc:docMk/>
            <pc:sldMk cId="1853031327" sldId="310"/>
            <ac:spMk id="6" creationId="{8EB0C6DF-C04C-5BA3-1F85-B2C9BF71696A}"/>
          </ac:spMkLst>
        </pc:spChg>
        <pc:graphicFrameChg chg="add mod">
          <ac:chgData name="Cindy Hernandez" userId="e172f6ae-711c-48bb-a441-e90ce550b691" providerId="ADAL" clId="{1106B873-0545-4E59-86B4-0E9D9F2DEC96}" dt="2026-04-21T17:13:51.780" v="273"/>
          <ac:graphicFrameMkLst>
            <pc:docMk/>
            <pc:sldMk cId="1853031327" sldId="310"/>
            <ac:graphicFrameMk id="7" creationId="{FA543C45-B6E9-CCCC-B826-B3A43D6F7C10}"/>
          </ac:graphicFrameMkLst>
        </pc:graphicFrameChg>
        <pc:graphicFrameChg chg="add mod modGraphic">
          <ac:chgData name="Cindy Hernandez" userId="e172f6ae-711c-48bb-a441-e90ce550b691" providerId="ADAL" clId="{1106B873-0545-4E59-86B4-0E9D9F2DEC96}" dt="2026-04-21T17:25:05.598" v="401" actId="403"/>
          <ac:graphicFrameMkLst>
            <pc:docMk/>
            <pc:sldMk cId="1853031327" sldId="310"/>
            <ac:graphicFrameMk id="8" creationId="{D21A8E09-934D-737F-38BE-7963406CC4D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/>
          <a:lstStyle>
            <a:lvl1pPr algn="r">
              <a:defRPr sz="1100"/>
            </a:lvl1pPr>
          </a:lstStyle>
          <a:p>
            <a:fld id="{99E01CBC-6C20-45EF-B2F2-FAD53A21682E}" type="datetimeFigureOut">
              <a:rPr lang="en-US" smtClean="0"/>
              <a:t>4/21/2026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 anchor="b"/>
          <a:lstStyle>
            <a:lvl1pPr algn="r">
              <a:defRPr sz="1100"/>
            </a:lvl1pPr>
          </a:lstStyle>
          <a:p>
            <a:fld id="{535FDB4D-5C5F-424E-9787-DC174E5FE2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145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/>
          <a:lstStyle>
            <a:lvl1pPr algn="l">
              <a:defRPr sz="1100"/>
            </a:lvl1pPr>
          </a:lstStyle>
          <a:p>
            <a:endParaRPr lang="es-MX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/>
          <a:lstStyle>
            <a:lvl1pPr algn="r">
              <a:defRPr sz="1100"/>
            </a:lvl1pPr>
          </a:lstStyle>
          <a:p>
            <a:fld id="{34189DC1-4A8C-4B7F-90E1-17FC5F319E36}" type="datetimeFigureOut">
              <a:rPr lang="es-MX" smtClean="0"/>
              <a:t>21/04/2026</a:t>
            </a:fld>
            <a:endParaRPr lang="es-MX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29" tIns="46215" rIns="92429" bIns="46215" rtlCol="0" anchor="ctr"/>
          <a:lstStyle/>
          <a:p>
            <a:endParaRPr lang="es-MX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2429" tIns="46215" rIns="92429" bIns="462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 anchor="b"/>
          <a:lstStyle>
            <a:lvl1pPr algn="l">
              <a:defRPr sz="1100"/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429" tIns="46215" rIns="92429" bIns="46215" rtlCol="0" anchor="b"/>
          <a:lstStyle>
            <a:lvl1pPr algn="r">
              <a:defRPr sz="1100"/>
            </a:lvl1pPr>
          </a:lstStyle>
          <a:p>
            <a:fld id="{8E79F9F3-6A8A-46F8-B11B-432BAB0197D9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3057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baseline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9F9F3-6A8A-46F8-B11B-432BAB0197D9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65039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6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6958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2898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9599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73056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8924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422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3506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34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53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8609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91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7036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56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28823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0559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4/21/2026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33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9100" y="274638"/>
            <a:ext cx="8572500" cy="1143000"/>
          </a:xfrm>
        </p:spPr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br>
              <a:rPr lang="en-US" sz="2700" dirty="0"/>
            </a:br>
            <a:endParaRPr lang="es-MX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0050" y="1432878"/>
            <a:ext cx="8343900" cy="4525963"/>
          </a:xfrm>
        </p:spPr>
        <p:txBody>
          <a:bodyPr>
            <a:normAutofit lnSpcReduction="10000"/>
          </a:bodyPr>
          <a:lstStyle/>
          <a:p>
            <a:endParaRPr lang="en-US" sz="1400" dirty="0">
              <a:latin typeface="Century Gothic" panose="020B0502020202020204" pitchFamily="34" charset="0"/>
            </a:endParaRP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2800" b="1" dirty="0">
              <a:latin typeface="Century Gothic" panose="020B0502020202020204" pitchFamily="34" charset="0"/>
            </a:endParaRP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4000" b="1" dirty="0">
                <a:latin typeface="Century Gothic" panose="020B0502020202020204" pitchFamily="34" charset="0"/>
              </a:rPr>
              <a:t>Fiscal Year 2026-2027</a:t>
            </a: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4000" b="1" dirty="0">
                <a:latin typeface="Century Gothic" panose="020B0502020202020204" pitchFamily="34" charset="0"/>
              </a:rPr>
              <a:t>Annual Action Plan (AAP)</a:t>
            </a: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2800" b="1" dirty="0">
              <a:latin typeface="Century Gothic" panose="020B0502020202020204" pitchFamily="34" charset="0"/>
            </a:endParaRP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2800" b="1" dirty="0">
              <a:latin typeface="Century Gothic" panose="020B0502020202020204" pitchFamily="34" charset="0"/>
            </a:endParaRP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2800" b="1" dirty="0">
              <a:latin typeface="Century Gothic" panose="020B0502020202020204" pitchFamily="34" charset="0"/>
            </a:endParaRP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2800" b="1" dirty="0">
              <a:latin typeface="Century Gothic" panose="020B0502020202020204" pitchFamily="34" charset="0"/>
            </a:endParaRP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2200" b="1" dirty="0">
                <a:latin typeface="Century Gothic" panose="020B0502020202020204" pitchFamily="34" charset="0"/>
              </a:rPr>
              <a:t>Public Hearing </a:t>
            </a:r>
          </a:p>
          <a:p>
            <a:pPr marL="137160" lvl="2" indent="0" algn="ctr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2200" b="1" dirty="0">
                <a:latin typeface="Century Gothic" panose="020B0502020202020204" pitchFamily="34" charset="0"/>
              </a:rPr>
              <a:t>April 28, 2026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76700" y="3695859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6046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A2DD8-2027-01E4-51C4-060CC9F44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11" y="526040"/>
            <a:ext cx="5410201" cy="7620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CDBG Program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E9D8F-C3CB-0B76-81A5-9009D82ED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88613"/>
            <a:ext cx="6858000" cy="4843347"/>
          </a:xfrm>
        </p:spPr>
        <p:txBody>
          <a:bodyPr>
            <a:normAutofit/>
          </a:bodyPr>
          <a:lstStyle/>
          <a:p>
            <a:endParaRPr lang="en-US" sz="1300" dirty="0">
              <a:latin typeface="Century Gothic" panose="020B0502020202020204" pitchFamily="34" charset="0"/>
            </a:endParaRPr>
          </a:p>
          <a:p>
            <a:pPr marL="137160" indent="0">
              <a:buClr>
                <a:schemeClr val="accent1">
                  <a:lumMod val="75000"/>
                </a:schemeClr>
              </a:buClr>
              <a:buNone/>
              <a:defRPr/>
            </a:pPr>
            <a:endParaRPr lang="en-US" sz="1300" dirty="0">
              <a:latin typeface="Century Gothic" panose="020B0502020202020204" pitchFamily="34" charset="0"/>
            </a:endParaRPr>
          </a:p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The CDBG Program was initiated by an Act of Congress as a part of the Housing and Community Development Act of 1974.</a:t>
            </a:r>
          </a:p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endParaRPr 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The program is funded directly by the federal government’s Department of Housing and Urban Development (HUD).</a:t>
            </a:r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3180260-966B-F040-2A23-9EFF8CE1F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190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E715C-CA7E-C7C1-61C6-47FE6BAA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DEC1D-63E1-FF5F-E795-357FEF881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11" y="526040"/>
            <a:ext cx="5410201" cy="7620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Reporting Overview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4A6BB-C72C-FA59-5FC4-445E27C1D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88613"/>
            <a:ext cx="7086602" cy="4843347"/>
          </a:xfrm>
        </p:spPr>
        <p:txBody>
          <a:bodyPr>
            <a:noAutofit/>
          </a:bodyPr>
          <a:lstStyle/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16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Annual Action Plan: </a:t>
            </a: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Outlines the City’s use of its Community Development Block Grant (CDBG) and HOME Investment Partnerships Program (HOME) funds each year.</a:t>
            </a:r>
          </a:p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endParaRPr lang="en-US" sz="1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The One-Year Action Plan, for Program Year 2026-2027, provides recommendations for funding by the Rialto CDBG Ad-Hoc Committee. The recommendations are separated into three categories: </a:t>
            </a: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1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94460" lvl="4" indent="-3429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+mj-lt"/>
              <a:buAutoNum type="arabicPeriod"/>
              <a:defRPr/>
            </a:pP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Administration</a:t>
            </a:r>
          </a:p>
          <a:p>
            <a:pPr marL="1394460" lvl="4" indent="-3429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+mj-lt"/>
              <a:buAutoNum type="arabicPeriod"/>
              <a:defRPr/>
            </a:pP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Public Services</a:t>
            </a:r>
          </a:p>
          <a:p>
            <a:pPr marL="1394460" lvl="4" indent="-3429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+mj-lt"/>
              <a:buAutoNum type="arabicPeriod"/>
              <a:defRPr/>
            </a:pP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Capital Improvement Projects.</a:t>
            </a:r>
          </a:p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endParaRPr lang="en-US" sz="1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Consolidated Plan: </a:t>
            </a: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Five-year plan for the use of CDBG funds.</a:t>
            </a: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marL="1051560" lvl="3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Fiscal Year 2026-2027 is the 2</a:t>
            </a:r>
            <a:r>
              <a:rPr lang="en-US" sz="16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 Action Plan of the Five-Year Consolidated Planning period (FY 2025-2029).</a:t>
            </a:r>
          </a:p>
          <a:p>
            <a:endParaRPr lang="en-US" sz="1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79D6D41-7F04-9231-CF5E-B95564888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46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F7012-B9B7-671A-55CB-1D23328B3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975A2-8B32-CCDC-1843-0CCEA51C3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11" y="526040"/>
            <a:ext cx="5410201" cy="7620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CDBG Overview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5D38F-DA71-1A16-54FD-31E19A4F4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488613"/>
            <a:ext cx="6934202" cy="4843347"/>
          </a:xfrm>
        </p:spPr>
        <p:txBody>
          <a:bodyPr>
            <a:noAutofit/>
          </a:bodyPr>
          <a:lstStyle/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CDBG Objectives: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Activities to benefit low-moderate-income residents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Promote community and economic development</a:t>
            </a:r>
            <a:endParaRPr lang="en-US" sz="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Eligible Activities: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Business Assistance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Community &amp; Public Facilities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Economic Development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Infrastructure Improvements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Public Services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endParaRPr lang="en-US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CDBG Caps/Limits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20% Program Administration Cap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15% Public Services Activity Cap</a:t>
            </a:r>
          </a:p>
          <a:p>
            <a:endParaRPr lang="en-US" sz="1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39C0198-B375-71F9-73C7-116DDACAE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647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9BE49-B8FA-36FC-025A-0364DEE11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8E4F-99EA-668E-31DD-1F352D959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11" y="526040"/>
            <a:ext cx="5410201" cy="762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CDBG Funding FY 26-27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0BB66E9-F126-CCCC-1C59-EE2E0E2AF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D55DDE1-B4CC-D322-4067-72D5C137C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815557"/>
              </p:ext>
            </p:extLst>
          </p:nvPr>
        </p:nvGraphicFramePr>
        <p:xfrm>
          <a:off x="533400" y="1905001"/>
          <a:ext cx="7543800" cy="3352797"/>
        </p:xfrm>
        <a:graphic>
          <a:graphicData uri="http://schemas.openxmlformats.org/drawingml/2006/table">
            <a:tbl>
              <a:tblPr/>
              <a:tblGrid>
                <a:gridCol w="5848563">
                  <a:extLst>
                    <a:ext uri="{9D8B030D-6E8A-4147-A177-3AD203B41FA5}">
                      <a16:colId xmlns:a16="http://schemas.microsoft.com/office/drawing/2014/main" val="3202476521"/>
                    </a:ext>
                  </a:extLst>
                </a:gridCol>
                <a:gridCol w="1695237">
                  <a:extLst>
                    <a:ext uri="{9D8B030D-6E8A-4147-A177-3AD203B41FA5}">
                      <a16:colId xmlns:a16="http://schemas.microsoft.com/office/drawing/2014/main" val="2518157840"/>
                    </a:ext>
                  </a:extLst>
                </a:gridCol>
              </a:tblGrid>
              <a:tr h="57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CDBG FY 26-27 Funding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Allocation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978078"/>
                  </a:ext>
                </a:extLst>
              </a:tr>
              <a:tr h="5463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CDBG Program Administration Cap (20% Allocation)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215,176.60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3256445"/>
                  </a:ext>
                </a:extLst>
              </a:tr>
              <a:tr h="5463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CDBG Public Services Cap (15% Allocation)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161,382.45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6260268"/>
                  </a:ext>
                </a:extLst>
              </a:tr>
              <a:tr h="5463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Section 108 Loan Repayment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$     143,791.10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459790"/>
                  </a:ext>
                </a:extLst>
              </a:tr>
              <a:tr h="57121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Available for Non-Public Services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555,532.85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157348"/>
                  </a:ext>
                </a:extLst>
              </a:tr>
              <a:tr h="57121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Allocation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1,075,883.00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634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39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D5091-16EF-EF74-99DE-99F6AB864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4336E-7AB5-5C55-20AC-F67898E3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11" y="526040"/>
            <a:ext cx="5410201" cy="7620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One-Year Action Plan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FA086-1547-586F-85B6-209588C1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8348"/>
            <a:ext cx="7010400" cy="4843347"/>
          </a:xfrm>
        </p:spPr>
        <p:txBody>
          <a:bodyPr>
            <a:noAutofit/>
          </a:bodyPr>
          <a:lstStyle/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16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Ad-Hoc Committee:</a:t>
            </a: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This year, the Ad-Hoc Committee is comprised of the City Mayor and a City Council member who select the activities recommended to City Council for funding.</a:t>
            </a: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The City Council can then accept or make modifications to the recommendations of the Ad-Hoc Committee.</a:t>
            </a:r>
          </a:p>
          <a:p>
            <a:endParaRPr lang="en-US" sz="1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AB7F9F5-746D-CFD3-9B94-B66FE5E48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238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B089D-C0A8-AA20-442F-A0AB3775D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DC9F-71AF-F767-1857-C602EF899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11" y="526040"/>
            <a:ext cx="5410201" cy="7620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One-Year Action Plan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AF98B-0C5C-2E05-47F1-75F309D81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488613"/>
            <a:ext cx="7010402" cy="4843347"/>
          </a:xfrm>
        </p:spPr>
        <p:txBody>
          <a:bodyPr>
            <a:noAutofit/>
          </a:bodyPr>
          <a:lstStyle/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16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Ad-Hoc Committee Meeting</a:t>
            </a: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The City held a public meeting in front of the Ad-Hoc Committee on April 7, 2026, and April 13, 2026.</a:t>
            </a: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Each agency was given an opportunity to present its program and make a formal request for CDBG funding. </a:t>
            </a:r>
          </a:p>
          <a:p>
            <a:pPr marL="308610" lvl="2" indent="-1714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endParaRPr lang="en-US"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r>
              <a:rPr lang="en-US" sz="1800" dirty="0">
                <a:latin typeface="Century Gothic" panose="020B0502020202020204" pitchFamily="34" charset="0"/>
                <a:cs typeface="Arial" panose="020B0604020202020204" pitchFamily="34" charset="0"/>
              </a:rPr>
              <a:t>The recommendation of the Ad-Hoc Committee is provided to you in the Draft Action Plan and summarized in the next slide.</a:t>
            </a:r>
          </a:p>
          <a:p>
            <a:endParaRPr lang="en-US" sz="1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EF9E827-050B-5CD1-F7BA-DB9F58A5D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334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63774-DB6B-1616-2EC2-07893BD9D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2F11-C5BF-36FA-40AD-41620D11A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11740"/>
            <a:ext cx="6682489" cy="9905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CDBG FY 26-27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Proposed Budget and Programs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EC296-6CA7-A30E-CB2C-76B87A41E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488613"/>
            <a:ext cx="6347714" cy="4843347"/>
          </a:xfrm>
        </p:spPr>
        <p:txBody>
          <a:bodyPr>
            <a:noAutofit/>
          </a:bodyPr>
          <a:lstStyle/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16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E02E99E-2628-5695-8A0E-5D099DC0E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7BB63E-179C-85EC-393A-4A3186436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174255"/>
              </p:ext>
            </p:extLst>
          </p:nvPr>
        </p:nvGraphicFramePr>
        <p:xfrm>
          <a:off x="381000" y="1488612"/>
          <a:ext cx="8382000" cy="5243642"/>
        </p:xfrm>
        <a:graphic>
          <a:graphicData uri="http://schemas.openxmlformats.org/drawingml/2006/table">
            <a:tbl>
              <a:tblPr/>
              <a:tblGrid>
                <a:gridCol w="2959100">
                  <a:extLst>
                    <a:ext uri="{9D8B030D-6E8A-4147-A177-3AD203B41FA5}">
                      <a16:colId xmlns:a16="http://schemas.microsoft.com/office/drawing/2014/main" val="1778128610"/>
                    </a:ext>
                  </a:extLst>
                </a:gridCol>
                <a:gridCol w="3746501">
                  <a:extLst>
                    <a:ext uri="{9D8B030D-6E8A-4147-A177-3AD203B41FA5}">
                      <a16:colId xmlns:a16="http://schemas.microsoft.com/office/drawing/2014/main" val="1982216196"/>
                    </a:ext>
                  </a:extLst>
                </a:gridCol>
                <a:gridCol w="1676399">
                  <a:extLst>
                    <a:ext uri="{9D8B030D-6E8A-4147-A177-3AD203B41FA5}">
                      <a16:colId xmlns:a16="http://schemas.microsoft.com/office/drawing/2014/main" val="4148263015"/>
                    </a:ext>
                  </a:extLst>
                </a:gridCol>
              </a:tblGrid>
              <a:tr h="195332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2026-2027 CDBG Program Administration Activities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(20% CAP)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174615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Organization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Program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Proposed Funding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334162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Administration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CDBG Administration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180,176.60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069958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Fair Housing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Fair Housing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35,000.00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916787"/>
                  </a:ext>
                </a:extLst>
              </a:tr>
              <a:tr h="204210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Program Administration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215,176.60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80683"/>
                  </a:ext>
                </a:extLst>
              </a:tr>
              <a:tr h="2042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954655"/>
                  </a:ext>
                </a:extLst>
              </a:tr>
              <a:tr h="195332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2026-2027 CDBG Public Services Activities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(15%CAP)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55389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Organization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Program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Proposed Funding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331223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of Rialto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Paddleboard Yoga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8,000.00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624553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of Rialto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Senior Mobile Recreation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8,000.00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918835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of Rialto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Sensory Room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25,000.00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023823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of Rialto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Teen Center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10,000.00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206754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NCNW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NCNW Bethune Center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40,000.00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725417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Never Stop Grinding Impact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Impactful Emotional Teaching Boxing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45,000.00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989536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Rialto Family Health Services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Veterans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20,000.00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55216"/>
                  </a:ext>
                </a:extLst>
              </a:tr>
              <a:tr h="204210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Public Services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156,000.00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282758"/>
                  </a:ext>
                </a:extLst>
              </a:tr>
              <a:tr h="2042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346543"/>
                  </a:ext>
                </a:extLst>
              </a:tr>
              <a:tr h="195332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2026-2027 Non-Public Services Activities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638500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Organization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Program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Proposed Funding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326738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of Rialto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Curb, Gutter Sidewalk Project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200,000.00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812378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of Rialto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Mobile Home Rehabilitation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50,000.00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575540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of Rialto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Section 108 Loan Repayment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143,791.10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330765"/>
                  </a:ext>
                </a:extLst>
              </a:tr>
              <a:tr h="195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of Rialto - Police Department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Public Safety Camera and Crime Prevention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310,915.30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601496"/>
                  </a:ext>
                </a:extLst>
              </a:tr>
              <a:tr h="204210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Non-Public Services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704,706.40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663972"/>
                  </a:ext>
                </a:extLst>
              </a:tr>
              <a:tr h="2042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092812"/>
                  </a:ext>
                </a:extLst>
              </a:tr>
              <a:tr h="204210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CDBG Allocation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1,075,883.00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112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731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F7012-B9B7-671A-55CB-1D23328B3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975A2-8B32-CCDC-1843-0CCEA51C3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11" y="526040"/>
            <a:ext cx="5410201" cy="762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HOME Program Objectives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5D38F-DA71-1A16-54FD-31E19A4F4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88613"/>
            <a:ext cx="7696200" cy="4843347"/>
          </a:xfrm>
        </p:spPr>
        <p:txBody>
          <a:bodyPr>
            <a:noAutofit/>
          </a:bodyPr>
          <a:lstStyle/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Expanding the supply of decent and affordable housing, particularly housing for low- and very low-income residents,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anose="05000000000000000000" pitchFamily="2" charset="2"/>
              <a:buChar char="Ø"/>
              <a:defRPr/>
            </a:pPr>
            <a:endParaRPr lang="en-US" sz="800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Strengthening the abilities of State and local governments to design and implement strategies for achieving adequate supplies of decent, affordable housing,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anose="05000000000000000000" pitchFamily="2" charset="2"/>
              <a:buChar char="Ø"/>
              <a:defRPr/>
            </a:pPr>
            <a:endParaRPr lang="en-US" sz="800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Providing financial and technical assistance to participating jurisdictions, including the development of model programs for affordable low-income housing; and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anose="05000000000000000000" pitchFamily="2" charset="2"/>
              <a:buChar char="Ø"/>
              <a:defRPr/>
            </a:pPr>
            <a:endParaRPr lang="en-US" sz="800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Extending and strengthening partnerships among all levels of government and the private sector, including for-profit and non-profit organizations, in the production and operation of affordable housing.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Arial" panose="020B0604020202020204" pitchFamily="34" charset="0"/>
              <a:buChar char="•"/>
              <a:defRPr/>
            </a:pPr>
            <a:endParaRPr lang="en-US" sz="18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" lvl="2" indent="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None/>
              <a:defRPr/>
            </a:pPr>
            <a:endParaRPr lang="en-US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sz="1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39C0198-B375-71F9-73C7-116DDACAE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462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8675B-7310-4F4F-FB36-8F2CF0A9D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E0104-0A8B-27D5-CBBD-79EF21944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11740"/>
            <a:ext cx="6682489" cy="9905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HOME FY 26-27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Proposed Budget and Programs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1A70B34-E4A0-2D2D-E562-A4EE7DBF3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21A8E09-934D-737F-38BE-7963406CC4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546907"/>
              </p:ext>
            </p:extLst>
          </p:nvPr>
        </p:nvGraphicFramePr>
        <p:xfrm>
          <a:off x="381000" y="1828800"/>
          <a:ext cx="8305800" cy="4419598"/>
        </p:xfrm>
        <a:graphic>
          <a:graphicData uri="http://schemas.openxmlformats.org/drawingml/2006/table">
            <a:tbl>
              <a:tblPr/>
              <a:tblGrid>
                <a:gridCol w="6439328">
                  <a:extLst>
                    <a:ext uri="{9D8B030D-6E8A-4147-A177-3AD203B41FA5}">
                      <a16:colId xmlns:a16="http://schemas.microsoft.com/office/drawing/2014/main" val="2826741924"/>
                    </a:ext>
                  </a:extLst>
                </a:gridCol>
                <a:gridCol w="1866472">
                  <a:extLst>
                    <a:ext uri="{9D8B030D-6E8A-4147-A177-3AD203B41FA5}">
                      <a16:colId xmlns:a16="http://schemas.microsoft.com/office/drawing/2014/main" val="899939732"/>
                    </a:ext>
                  </a:extLst>
                </a:gridCol>
              </a:tblGrid>
              <a:tr h="8995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HOME FY 26-27 Funding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Allocation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246372"/>
                  </a:ext>
                </a:extLst>
              </a:tr>
              <a:tr h="8604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HOME Program Administration Cap (10% Allocation)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34,325.41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610529"/>
                  </a:ext>
                </a:extLst>
              </a:tr>
              <a:tr h="8604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Mandatory Community Housing Development Organization (CHDO) Set-Aside (15% Allocation)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51,488.11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456751"/>
                  </a:ext>
                </a:extLst>
              </a:tr>
              <a:tr h="8995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Residential Rehabilitation Grants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257,440.55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35778"/>
                  </a:ext>
                </a:extLst>
              </a:tr>
              <a:tr h="89956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Allocation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343,254.06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232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031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8A94E-997D-DB83-AEC5-69CFDFE3F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F273-A47F-8449-21C5-64DE135C1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11" y="526040"/>
            <a:ext cx="5410201" cy="7620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Recommendation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B4175-853E-D956-0975-CDD612E66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488613"/>
            <a:ext cx="7391402" cy="4843347"/>
          </a:xfrm>
        </p:spPr>
        <p:txBody>
          <a:bodyPr>
            <a:noAutofit/>
          </a:bodyPr>
          <a:lstStyle/>
          <a:p>
            <a:pPr marL="308610" lvl="2" indent="-1714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endParaRPr lang="en-US" sz="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08610" lvl="2" indent="-1714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endParaRPr lang="en-US" sz="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Recommend that the City Council open the Public Hearing and solicit comments from interested citizens on the; 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endParaRPr lang="en-US" sz="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80110" lvl="3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One-Year Action Plan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endParaRPr lang="en-US" sz="1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Adopt a resolution approving the Fiscal Year 2026-2027 Annual Action Plan (AAP); 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endParaRPr lang="en-US" sz="1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Authorize the City Manager or their designee to submit the AAP to the U.S. Department of Housing and Urban Development (HUD); and 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endParaRPr lang="en-US" sz="1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Authorize the City Manager or their designee to take all actions necessary to implement the programs identified in the AAP.</a:t>
            </a:r>
          </a:p>
          <a:p>
            <a:pPr marL="422910" lvl="2" indent="-28575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defRPr/>
            </a:pPr>
            <a:endParaRPr lang="en-US" sz="18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sz="1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2217856-9C5A-D3BA-3005-03C2775E6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411740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24569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13000</TotalTime>
  <Words>798</Words>
  <Application>Microsoft Office PowerPoint</Application>
  <PresentationFormat>On-screen Show (4:3)</PresentationFormat>
  <Paragraphs>171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Trebuchet MS</vt:lpstr>
      <vt:lpstr>Wingdings</vt:lpstr>
      <vt:lpstr>Wingdings 3</vt:lpstr>
      <vt:lpstr>Facet</vt:lpstr>
      <vt:lpstr> </vt:lpstr>
      <vt:lpstr>CDBG Program</vt:lpstr>
      <vt:lpstr>Reporting Overview</vt:lpstr>
      <vt:lpstr>CDBG Overview</vt:lpstr>
      <vt:lpstr>CDBG Funding FY 26-27</vt:lpstr>
      <vt:lpstr>One-Year Action Plan</vt:lpstr>
      <vt:lpstr>One-Year Action Plan</vt:lpstr>
      <vt:lpstr>CDBG FY 26-27  Proposed Budget and Programs  </vt:lpstr>
      <vt:lpstr>HOME Program Objectives</vt:lpstr>
      <vt:lpstr>HOME FY 26-27  Proposed Budget and Programs  </vt:lpstr>
      <vt:lpstr>Recommendation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 Programs</dc:title>
  <dc:creator>Rudy Munoz</dc:creator>
  <cp:lastModifiedBy>Cindy Hernandez</cp:lastModifiedBy>
  <cp:revision>112</cp:revision>
  <cp:lastPrinted>2015-05-12T16:19:48Z</cp:lastPrinted>
  <dcterms:created xsi:type="dcterms:W3CDTF">2012-04-21T18:52:50Z</dcterms:created>
  <dcterms:modified xsi:type="dcterms:W3CDTF">2026-04-21T17:25:12Z</dcterms:modified>
</cp:coreProperties>
</file>