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76" r:id="rId4"/>
    <p:sldId id="845" r:id="rId5"/>
    <p:sldId id="844" r:id="rId6"/>
    <p:sldId id="846" r:id="rId7"/>
    <p:sldId id="275" r:id="rId8"/>
    <p:sldId id="258" r:id="rId9"/>
    <p:sldId id="259" r:id="rId10"/>
    <p:sldId id="840" r:id="rId11"/>
    <p:sldId id="841" r:id="rId12"/>
    <p:sldId id="842" r:id="rId13"/>
    <p:sldId id="272" r:id="rId14"/>
    <p:sldId id="847" r:id="rId15"/>
    <p:sldId id="849" r:id="rId16"/>
    <p:sldId id="84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352D07-8D9C-4D9B-A2B8-EF97210D51B3}" v="78" dt="2026-04-03T22:04:42.3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28" autoAdjust="0"/>
    <p:restoredTop sz="78935" autoAdjust="0"/>
  </p:normalViewPr>
  <p:slideViewPr>
    <p:cSldViewPr snapToGrid="0">
      <p:cViewPr varScale="1">
        <p:scale>
          <a:sx n="87" d="100"/>
          <a:sy n="87" d="100"/>
        </p:scale>
        <p:origin x="1890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50" d="100"/>
          <a:sy n="50" d="100"/>
        </p:scale>
        <p:origin x="2970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indy Hernandez" userId="e172f6ae-711c-48bb-a441-e90ce550b691" providerId="ADAL" clId="{1106B873-0545-4E59-86B4-0E9D9F2DEC96}"/>
    <pc:docChg chg="undo redo custSel addSld delSld modSld sldOrd">
      <pc:chgData name="Cindy Hernandez" userId="e172f6ae-711c-48bb-a441-e90ce550b691" providerId="ADAL" clId="{1106B873-0545-4E59-86B4-0E9D9F2DEC96}" dt="2026-04-03T22:06:29.912" v="791" actId="2696"/>
      <pc:docMkLst>
        <pc:docMk/>
      </pc:docMkLst>
      <pc:sldChg chg="modSp mod">
        <pc:chgData name="Cindy Hernandez" userId="e172f6ae-711c-48bb-a441-e90ce550b691" providerId="ADAL" clId="{1106B873-0545-4E59-86B4-0E9D9F2DEC96}" dt="2026-03-18T07:15:18.259" v="3" actId="20577"/>
        <pc:sldMkLst>
          <pc:docMk/>
          <pc:sldMk cId="3489193296" sldId="256"/>
        </pc:sldMkLst>
        <pc:spChg chg="mod">
          <ac:chgData name="Cindy Hernandez" userId="e172f6ae-711c-48bb-a441-e90ce550b691" providerId="ADAL" clId="{1106B873-0545-4E59-86B4-0E9D9F2DEC96}" dt="2026-03-18T07:15:18.259" v="3" actId="20577"/>
          <ac:spMkLst>
            <pc:docMk/>
            <pc:sldMk cId="3489193296" sldId="256"/>
            <ac:spMk id="7" creationId="{B712FCDC-C218-E7AD-189A-4A743D5C1042}"/>
          </ac:spMkLst>
        </pc:spChg>
      </pc:sldChg>
      <pc:sldChg chg="modSp mod">
        <pc:chgData name="Cindy Hernandez" userId="e172f6ae-711c-48bb-a441-e90ce550b691" providerId="ADAL" clId="{1106B873-0545-4E59-86B4-0E9D9F2DEC96}" dt="2026-03-18T08:20:36.687" v="564" actId="20577"/>
        <pc:sldMkLst>
          <pc:docMk/>
          <pc:sldMk cId="2189300400" sldId="257"/>
        </pc:sldMkLst>
        <pc:spChg chg="mod">
          <ac:chgData name="Cindy Hernandez" userId="e172f6ae-711c-48bb-a441-e90ce550b691" providerId="ADAL" clId="{1106B873-0545-4E59-86B4-0E9D9F2DEC96}" dt="2026-03-18T08:20:36.687" v="564" actId="20577"/>
          <ac:spMkLst>
            <pc:docMk/>
            <pc:sldMk cId="2189300400" sldId="257"/>
            <ac:spMk id="5" creationId="{C0A62EB7-4117-4E51-84F6-67738F0EA93A}"/>
          </ac:spMkLst>
        </pc:spChg>
      </pc:sldChg>
      <pc:sldChg chg="modSp mod modNotesTx">
        <pc:chgData name="Cindy Hernandez" userId="e172f6ae-711c-48bb-a441-e90ce550b691" providerId="ADAL" clId="{1106B873-0545-4E59-86B4-0E9D9F2DEC96}" dt="2026-03-18T07:32:40.881" v="127" actId="20577"/>
        <pc:sldMkLst>
          <pc:docMk/>
          <pc:sldMk cId="40700508" sldId="272"/>
        </pc:sldMkLst>
        <pc:spChg chg="mod">
          <ac:chgData name="Cindy Hernandez" userId="e172f6ae-711c-48bb-a441-e90ce550b691" providerId="ADAL" clId="{1106B873-0545-4E59-86B4-0E9D9F2DEC96}" dt="2026-03-18T07:32:32.235" v="123" actId="20577"/>
          <ac:spMkLst>
            <pc:docMk/>
            <pc:sldMk cId="40700508" sldId="272"/>
            <ac:spMk id="2" creationId="{F6CAF5E5-6FB4-486D-82D5-9FCB832143E5}"/>
          </ac:spMkLst>
        </pc:spChg>
      </pc:sldChg>
      <pc:sldChg chg="addSp delSp modSp mod">
        <pc:chgData name="Cindy Hernandez" userId="e172f6ae-711c-48bb-a441-e90ce550b691" providerId="ADAL" clId="{1106B873-0545-4E59-86B4-0E9D9F2DEC96}" dt="2026-04-03T21:59:09.059" v="672" actId="6549"/>
        <pc:sldMkLst>
          <pc:docMk/>
          <pc:sldMk cId="2807845201" sldId="276"/>
        </pc:sldMkLst>
        <pc:graphicFrameChg chg="add mod modGraphic">
          <ac:chgData name="Cindy Hernandez" userId="e172f6ae-711c-48bb-a441-e90ce550b691" providerId="ADAL" clId="{1106B873-0545-4E59-86B4-0E9D9F2DEC96}" dt="2026-04-03T21:59:09.059" v="672" actId="6549"/>
          <ac:graphicFrameMkLst>
            <pc:docMk/>
            <pc:sldMk cId="2807845201" sldId="276"/>
            <ac:graphicFrameMk id="4" creationId="{39E4BC74-CB72-F450-AC13-B296204EA119}"/>
          </ac:graphicFrameMkLst>
        </pc:graphicFrameChg>
      </pc:sldChg>
      <pc:sldChg chg="modSp mod">
        <pc:chgData name="Cindy Hernandez" userId="e172f6ae-711c-48bb-a441-e90ce550b691" providerId="ADAL" clId="{1106B873-0545-4E59-86B4-0E9D9F2DEC96}" dt="2026-03-18T07:31:30.511" v="119" actId="20577"/>
        <pc:sldMkLst>
          <pc:docMk/>
          <pc:sldMk cId="0" sldId="840"/>
        </pc:sldMkLst>
        <pc:spChg chg="mod">
          <ac:chgData name="Cindy Hernandez" userId="e172f6ae-711c-48bb-a441-e90ce550b691" providerId="ADAL" clId="{1106B873-0545-4E59-86B4-0E9D9F2DEC96}" dt="2026-03-18T07:31:30.511" v="119" actId="20577"/>
          <ac:spMkLst>
            <pc:docMk/>
            <pc:sldMk cId="0" sldId="840"/>
            <ac:spMk id="12291" creationId="{EE9A136F-01DA-099B-9E0B-3B6D357E9D3F}"/>
          </ac:spMkLst>
        </pc:spChg>
      </pc:sldChg>
      <pc:sldChg chg="modSp mod">
        <pc:chgData name="Cindy Hernandez" userId="e172f6ae-711c-48bb-a441-e90ce550b691" providerId="ADAL" clId="{1106B873-0545-4E59-86B4-0E9D9F2DEC96}" dt="2026-03-18T08:22:30.300" v="596"/>
        <pc:sldMkLst>
          <pc:docMk/>
          <pc:sldMk cId="4082989607" sldId="841"/>
        </pc:sldMkLst>
        <pc:graphicFrameChg chg="mod modGraphic">
          <ac:chgData name="Cindy Hernandez" userId="e172f6ae-711c-48bb-a441-e90ce550b691" providerId="ADAL" clId="{1106B873-0545-4E59-86B4-0E9D9F2DEC96}" dt="2026-03-18T08:22:30.300" v="596"/>
          <ac:graphicFrameMkLst>
            <pc:docMk/>
            <pc:sldMk cId="4082989607" sldId="841"/>
            <ac:graphicFrameMk id="5" creationId="{A5070DF1-C24D-F251-94BF-6710F68125E2}"/>
          </ac:graphicFrameMkLst>
        </pc:graphicFrameChg>
      </pc:sldChg>
      <pc:sldChg chg="addSp delSp modSp mod">
        <pc:chgData name="Cindy Hernandez" userId="e172f6ae-711c-48bb-a441-e90ce550b691" providerId="ADAL" clId="{1106B873-0545-4E59-86B4-0E9D9F2DEC96}" dt="2026-03-18T08:12:00.260" v="403" actId="732"/>
        <pc:sldMkLst>
          <pc:docMk/>
          <pc:sldMk cId="213930800" sldId="842"/>
        </pc:sldMkLst>
        <pc:picChg chg="add mod modCrop">
          <ac:chgData name="Cindy Hernandez" userId="e172f6ae-711c-48bb-a441-e90ce550b691" providerId="ADAL" clId="{1106B873-0545-4E59-86B4-0E9D9F2DEC96}" dt="2026-03-18T08:12:00.260" v="403" actId="732"/>
          <ac:picMkLst>
            <pc:docMk/>
            <pc:sldMk cId="213930800" sldId="842"/>
            <ac:picMk id="12323" creationId="{29CB268B-519D-1E51-9B65-CBA1C370E2F9}"/>
          </ac:picMkLst>
        </pc:picChg>
      </pc:sldChg>
      <pc:sldChg chg="modSp mod">
        <pc:chgData name="Cindy Hernandez" userId="e172f6ae-711c-48bb-a441-e90ce550b691" providerId="ADAL" clId="{1106B873-0545-4E59-86B4-0E9D9F2DEC96}" dt="2026-03-18T07:28:27.722" v="64" actId="20577"/>
        <pc:sldMkLst>
          <pc:docMk/>
          <pc:sldMk cId="3177951820" sldId="844"/>
        </pc:sldMkLst>
        <pc:spChg chg="mod">
          <ac:chgData name="Cindy Hernandez" userId="e172f6ae-711c-48bb-a441-e90ce550b691" providerId="ADAL" clId="{1106B873-0545-4E59-86B4-0E9D9F2DEC96}" dt="2026-03-18T07:28:27.722" v="64" actId="20577"/>
          <ac:spMkLst>
            <pc:docMk/>
            <pc:sldMk cId="3177951820" sldId="844"/>
            <ac:spMk id="5" creationId="{C0A62EB7-4117-4E51-84F6-67738F0EA93A}"/>
          </ac:spMkLst>
        </pc:spChg>
      </pc:sldChg>
      <pc:sldChg chg="addSp delSp modSp mod">
        <pc:chgData name="Cindy Hernandez" userId="e172f6ae-711c-48bb-a441-e90ce550b691" providerId="ADAL" clId="{1106B873-0545-4E59-86B4-0E9D9F2DEC96}" dt="2026-04-03T22:01:56.828" v="683"/>
        <pc:sldMkLst>
          <pc:docMk/>
          <pc:sldMk cId="262944936" sldId="847"/>
        </pc:sldMkLst>
        <pc:spChg chg="mod">
          <ac:chgData name="Cindy Hernandez" userId="e172f6ae-711c-48bb-a441-e90ce550b691" providerId="ADAL" clId="{1106B873-0545-4E59-86B4-0E9D9F2DEC96}" dt="2026-03-18T07:48:22.103" v="327" actId="20577"/>
          <ac:spMkLst>
            <pc:docMk/>
            <pc:sldMk cId="262944936" sldId="847"/>
            <ac:spMk id="12290" creationId="{B58C342A-228F-F850-5166-B6F0CFB39BA4}"/>
          </ac:spMkLst>
        </pc:spChg>
        <pc:graphicFrameChg chg="add mod modGraphic">
          <ac:chgData name="Cindy Hernandez" userId="e172f6ae-711c-48bb-a441-e90ce550b691" providerId="ADAL" clId="{1106B873-0545-4E59-86B4-0E9D9F2DEC96}" dt="2026-04-03T22:01:56.828" v="683"/>
          <ac:graphicFrameMkLst>
            <pc:docMk/>
            <pc:sldMk cId="262944936" sldId="847"/>
            <ac:graphicFrameMk id="4" creationId="{9AEAC6B5-0198-548C-B9E2-06BDB6EDC1D3}"/>
          </ac:graphicFrameMkLst>
        </pc:graphicFrameChg>
      </pc:sldChg>
      <pc:sldChg chg="addSp delSp modSp mod">
        <pc:chgData name="Cindy Hernandez" userId="e172f6ae-711c-48bb-a441-e90ce550b691" providerId="ADAL" clId="{1106B873-0545-4E59-86B4-0E9D9F2DEC96}" dt="2026-04-03T22:03:55.582" v="729"/>
        <pc:sldMkLst>
          <pc:docMk/>
          <pc:sldMk cId="2457808538" sldId="848"/>
        </pc:sldMkLst>
        <pc:spChg chg="mod">
          <ac:chgData name="Cindy Hernandez" userId="e172f6ae-711c-48bb-a441-e90ce550b691" providerId="ADAL" clId="{1106B873-0545-4E59-86B4-0E9D9F2DEC96}" dt="2026-03-18T08:36:57.576" v="652" actId="1035"/>
          <ac:spMkLst>
            <pc:docMk/>
            <pc:sldMk cId="2457808538" sldId="848"/>
            <ac:spMk id="12290" creationId="{6B0D6334-8EEE-D605-1B65-587610DD4FB2}"/>
          </ac:spMkLst>
        </pc:spChg>
        <pc:graphicFrameChg chg="add mod modGraphic">
          <ac:chgData name="Cindy Hernandez" userId="e172f6ae-711c-48bb-a441-e90ce550b691" providerId="ADAL" clId="{1106B873-0545-4E59-86B4-0E9D9F2DEC96}" dt="2026-04-03T22:03:55.582" v="729"/>
          <ac:graphicFrameMkLst>
            <pc:docMk/>
            <pc:sldMk cId="2457808538" sldId="848"/>
            <ac:graphicFrameMk id="3" creationId="{CF740509-97AB-312B-242C-9A0E7DF08D47}"/>
          </ac:graphicFrameMkLst>
        </pc:graphicFrameChg>
      </pc:sldChg>
      <pc:sldChg chg="addSp delSp modSp add mod">
        <pc:chgData name="Cindy Hernandez" userId="e172f6ae-711c-48bb-a441-e90ce550b691" providerId="ADAL" clId="{1106B873-0545-4E59-86B4-0E9D9F2DEC96}" dt="2026-04-03T22:04:42.326" v="758"/>
        <pc:sldMkLst>
          <pc:docMk/>
          <pc:sldMk cId="722446789" sldId="849"/>
        </pc:sldMkLst>
        <pc:spChg chg="add del mod">
          <ac:chgData name="Cindy Hernandez" userId="e172f6ae-711c-48bb-a441-e90ce550b691" providerId="ADAL" clId="{1106B873-0545-4E59-86B4-0E9D9F2DEC96}" dt="2026-03-18T07:47:20.616" v="308" actId="20577"/>
          <ac:spMkLst>
            <pc:docMk/>
            <pc:sldMk cId="722446789" sldId="849"/>
            <ac:spMk id="12290" creationId="{FBF5BB1D-A4C8-1D90-DA2D-CE5E12C94E19}"/>
          </ac:spMkLst>
        </pc:spChg>
        <pc:graphicFrameChg chg="mod modGraphic">
          <ac:chgData name="Cindy Hernandez" userId="e172f6ae-711c-48bb-a441-e90ce550b691" providerId="ADAL" clId="{1106B873-0545-4E59-86B4-0E9D9F2DEC96}" dt="2026-04-03T22:04:42.326" v="758"/>
          <ac:graphicFrameMkLst>
            <pc:docMk/>
            <pc:sldMk cId="722446789" sldId="849"/>
            <ac:graphicFrameMk id="8" creationId="{36A55626-9B82-8E2A-EC24-8998DA56BE9E}"/>
          </ac:graphicFrameMkLst>
        </pc:graphicFrameChg>
      </pc:sldChg>
      <pc:sldChg chg="modSp add del mod ord">
        <pc:chgData name="Cindy Hernandez" userId="e172f6ae-711c-48bb-a441-e90ce550b691" providerId="ADAL" clId="{1106B873-0545-4E59-86B4-0E9D9F2DEC96}" dt="2026-04-03T22:06:29.912" v="791" actId="2696"/>
        <pc:sldMkLst>
          <pc:docMk/>
          <pc:sldMk cId="4253641645" sldId="850"/>
        </pc:sldMkLst>
        <pc:spChg chg="mod">
          <ac:chgData name="Cindy Hernandez" userId="e172f6ae-711c-48bb-a441-e90ce550b691" providerId="ADAL" clId="{1106B873-0545-4E59-86B4-0E9D9F2DEC96}" dt="2026-04-03T22:05:53.743" v="790" actId="1076"/>
          <ac:spMkLst>
            <pc:docMk/>
            <pc:sldMk cId="4253641645" sldId="850"/>
            <ac:spMk id="2" creationId="{E06DD79B-EB65-ED99-C9CB-D22206F8556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55C0F14-4E5B-456A-AD78-D3BC805BBC9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8130B1-2282-4EDA-9CEC-C48763C2A9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40E7B148-1A7E-4ACB-B7CE-079ED04F5761}" type="datetimeFigureOut">
              <a:rPr lang="en-US" smtClean="0"/>
              <a:t>4/3/2026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2373D-168E-4D65-9C9D-85A252472A7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6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0AEF5-6812-4AC3-8E3B-C99B23B2A2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6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AD8B7B7E-2706-4DB7-BD21-634EF0A78D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004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912DAD2F-F93B-4B34-A5EA-19BAD7098FEF}" type="datetimeFigureOut">
              <a:rPr lang="en-US" smtClean="0"/>
              <a:t>4/3/2026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6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6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B549FF99-A9E0-4CF1-AA37-25DF3F36F2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457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9FF99-A9E0-4CF1-AA37-25DF3F36F2C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988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4">
              <a:buFont typeface="Wingdings" panose="05000000000000000000" pitchFamily="2" charset="2"/>
              <a:buNone/>
              <a:defRPr/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9FF99-A9E0-4CF1-AA37-25DF3F36F2C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755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4">
              <a:buFont typeface="Wingdings" panose="05000000000000000000" pitchFamily="2" charset="2"/>
              <a:buNone/>
              <a:defRPr/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9FF99-A9E0-4CF1-AA37-25DF3F36F2C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304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4">
              <a:buFont typeface="Wingdings" panose="05000000000000000000" pitchFamily="2" charset="2"/>
              <a:buNone/>
              <a:defRPr/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9FF99-A9E0-4CF1-AA37-25DF3F36F2C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175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4">
              <a:buFont typeface="Wingdings" panose="05000000000000000000" pitchFamily="2" charset="2"/>
              <a:buNone/>
              <a:defRPr/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9FF99-A9E0-4CF1-AA37-25DF3F36F2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61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4">
              <a:buFont typeface="Wingdings" panose="05000000000000000000" pitchFamily="2" charset="2"/>
              <a:buNone/>
              <a:defRPr/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9FF99-A9E0-4CF1-AA37-25DF3F36F2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789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4">
              <a:buFont typeface="Wingdings" panose="05000000000000000000" pitchFamily="2" charset="2"/>
              <a:buNone/>
              <a:defRPr/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9FF99-A9E0-4CF1-AA37-25DF3F36F2C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58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9FF99-A9E0-4CF1-AA37-25DF3F36F2C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782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50">
              <a:defRPr/>
            </a:pPr>
            <a:r>
              <a:rPr lang="en-US" altLang="en-US" dirty="0"/>
              <a:t>faith or political doctrine.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9FF99-A9E0-4CF1-AA37-25DF3F36F2C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2202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A1F5F82C-F387-3FAB-FF52-BA34C4204C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3388" y="696913"/>
            <a:ext cx="6116637" cy="3441700"/>
          </a:xfrm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A4D3C463-CCEA-7FDC-2D89-413D7CC0FE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A1F5F82C-F387-3FAB-FF52-BA34C4204C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3388" y="696913"/>
            <a:ext cx="6116637" cy="3441700"/>
          </a:xfrm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A4D3C463-CCEA-7FDC-2D89-413D7CC0FE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172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A1F5F82C-F387-3FAB-FF52-BA34C4204C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3388" y="696913"/>
            <a:ext cx="6116637" cy="3441700"/>
          </a:xfrm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A4D3C463-CCEA-7FDC-2D89-413D7CC0FE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6490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we can transition to the FY 2026-2027 Applicant Presentations.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9FF99-A9E0-4CF1-AA37-25DF3F36F2C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6086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5E69C-1DD1-5F55-E313-E4E5EA25A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84DD2269-2964-C0E7-E1E9-C8551B39A1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3388" y="696913"/>
            <a:ext cx="6116637" cy="3441700"/>
          </a:xfrm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B29A4FAD-CFAD-8F01-3BA4-AB2F8C6953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1196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55A0E-22E7-566A-1B39-1DB3E35C2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5C8DFF3-FB7C-2890-3E38-14ABAC193C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3388" y="696913"/>
            <a:ext cx="6116637" cy="3441700"/>
          </a:xfrm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EBDADC6-E0D9-5ED1-EAAE-D7C105626E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503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85619-A037-858C-F9FC-501B506EB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34A8147-702F-0B28-777F-63C66AFA6C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33388" y="696913"/>
            <a:ext cx="6116637" cy="3441700"/>
          </a:xfrm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5D4A020E-C6CE-5817-A1FF-9DD18B995E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02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257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660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539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050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66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352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429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89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033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207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4514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665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8961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342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4/3/2026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470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576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700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0C20485-A2F1-2A9E-3BD0-F8D05B19E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600" b="1" cap="all" dirty="0">
                <a:solidFill>
                  <a:schemeClr val="accent1"/>
                </a:solidFill>
                <a:latin typeface="Century Gothic" panose="020B0502020202020204" pitchFamily="34" charset="0"/>
              </a:rPr>
              <a:t>City of RIALTO	            </a:t>
            </a:r>
            <a:endParaRPr lang="en-US" b="1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712FCDC-C218-E7AD-189A-4A743D5C1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079" y="2160589"/>
            <a:ext cx="9792586" cy="388077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kumimoji="0" lang="en-US" sz="3600" b="1" i="0" u="none" strike="noStrike" kern="1200" cap="all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Community Development Block Grant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600" b="1" cap="all" dirty="0">
                <a:latin typeface="Century Gothic" panose="020B0502020202020204" pitchFamily="34" charset="0"/>
                <a:ea typeface="+mj-ea"/>
                <a:cs typeface="+mj-cs"/>
              </a:rPr>
              <a:t>CDBG FY 26-27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600" b="1" cap="all" dirty="0">
                <a:latin typeface="Century Gothic" panose="020B0502020202020204" pitchFamily="34" charset="0"/>
                <a:ea typeface="+mj-ea"/>
                <a:cs typeface="+mj-cs"/>
              </a:rPr>
              <a:t>Program Overview</a:t>
            </a:r>
            <a:endParaRPr lang="en-US" sz="3600" b="1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07370F9-0879-C07A-A514-32CFAE9C1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89065" y="456679"/>
            <a:ext cx="990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9193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DDC40-3B29-4D24-9BE9-B0C7ABEC0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928223"/>
            <a:ext cx="8747082" cy="512064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A62EB7-4117-4E51-84F6-67738F0EA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08463"/>
            <a:ext cx="5174826" cy="4350376"/>
          </a:xfrm>
        </p:spPr>
        <p:txBody>
          <a:bodyPr>
            <a:noAutofit/>
          </a:bodyPr>
          <a:lstStyle/>
          <a:p>
            <a:r>
              <a:rPr lang="en-US" sz="2600" dirty="0">
                <a:latin typeface="Century Gothic" panose="020B0502020202020204" pitchFamily="34" charset="0"/>
              </a:rPr>
              <a:t>Timeline</a:t>
            </a:r>
          </a:p>
          <a:p>
            <a:r>
              <a:rPr lang="en-US" sz="2600" dirty="0">
                <a:latin typeface="Century Gothic" panose="020B0502020202020204" pitchFamily="34" charset="0"/>
              </a:rPr>
              <a:t>Reporting </a:t>
            </a:r>
          </a:p>
          <a:p>
            <a:r>
              <a:rPr lang="en-US" sz="2600" dirty="0">
                <a:latin typeface="Century Gothic" panose="020B0502020202020204" pitchFamily="34" charset="0"/>
              </a:rPr>
              <a:t>CDBG Overview</a:t>
            </a:r>
          </a:p>
          <a:p>
            <a:r>
              <a:rPr lang="en-US" sz="2600" dirty="0">
                <a:latin typeface="Century Gothic" panose="020B0502020202020204" pitchFamily="34" charset="0"/>
              </a:rPr>
              <a:t>Eligible Activities</a:t>
            </a:r>
          </a:p>
          <a:p>
            <a:r>
              <a:rPr lang="en-US" sz="2600" dirty="0">
                <a:latin typeface="Century Gothic" panose="020B0502020202020204" pitchFamily="34" charset="0"/>
              </a:rPr>
              <a:t>Funding</a:t>
            </a:r>
          </a:p>
          <a:p>
            <a:r>
              <a:rPr lang="en-US" sz="2600" dirty="0">
                <a:latin typeface="Century Gothic" panose="020B0502020202020204" pitchFamily="34" charset="0"/>
              </a:rPr>
              <a:t>Application Workshop</a:t>
            </a:r>
          </a:p>
          <a:p>
            <a:r>
              <a:rPr lang="en-US" sz="2600" dirty="0">
                <a:latin typeface="Century Gothic" panose="020B0502020202020204" pitchFamily="34" charset="0"/>
              </a:rPr>
              <a:t>Applicant Presentations </a:t>
            </a:r>
          </a:p>
          <a:p>
            <a:r>
              <a:rPr lang="en-US" sz="2600" dirty="0">
                <a:latin typeface="Century Gothic" panose="020B0502020202020204" pitchFamily="34" charset="0"/>
              </a:rPr>
              <a:t>Recommendations 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300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DDC40-3B29-4D24-9BE9-B0C7ABEC0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920496"/>
            <a:ext cx="8747082" cy="512064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Timeline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9E4BC74-CB72-F450-AC13-B296204EA1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544440"/>
              </p:ext>
            </p:extLst>
          </p:nvPr>
        </p:nvGraphicFramePr>
        <p:xfrm>
          <a:off x="340658" y="1432561"/>
          <a:ext cx="10775577" cy="5149745"/>
        </p:xfrm>
        <a:graphic>
          <a:graphicData uri="http://schemas.openxmlformats.org/drawingml/2006/table">
            <a:tbl>
              <a:tblPr/>
              <a:tblGrid>
                <a:gridCol w="3020700">
                  <a:extLst>
                    <a:ext uri="{9D8B030D-6E8A-4147-A177-3AD203B41FA5}">
                      <a16:colId xmlns:a16="http://schemas.microsoft.com/office/drawing/2014/main" val="3656808360"/>
                    </a:ext>
                  </a:extLst>
                </a:gridCol>
                <a:gridCol w="7754877">
                  <a:extLst>
                    <a:ext uri="{9D8B030D-6E8A-4147-A177-3AD203B41FA5}">
                      <a16:colId xmlns:a16="http://schemas.microsoft.com/office/drawing/2014/main" val="2051741706"/>
                    </a:ext>
                  </a:extLst>
                </a:gridCol>
              </a:tblGrid>
              <a:tr h="47315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Due Date</a:t>
                      </a:r>
                    </a:p>
                  </a:txBody>
                  <a:tcPr marL="8151" marR="8151" marT="81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Task</a:t>
                      </a:r>
                    </a:p>
                  </a:txBody>
                  <a:tcPr marL="8151" marR="8151" marT="81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310851"/>
                  </a:ext>
                </a:extLst>
              </a:tr>
              <a:tr h="4731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Monday, January 19, 2026</a:t>
                      </a:r>
                    </a:p>
                  </a:txBody>
                  <a:tcPr marL="8151" marR="8151" marT="81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Notice of Funding Availability(NOFA) issued to City Departments and Community Based Organizations (CBO)</a:t>
                      </a:r>
                    </a:p>
                  </a:txBody>
                  <a:tcPr marL="8151" marR="8151" marT="81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493111"/>
                  </a:ext>
                </a:extLst>
              </a:tr>
              <a:tr h="4731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Monday, January 19, 2026</a:t>
                      </a:r>
                    </a:p>
                  </a:txBody>
                  <a:tcPr marL="8151" marR="8151" marT="81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NOFA Published in newspaper and post on City website</a:t>
                      </a:r>
                    </a:p>
                  </a:txBody>
                  <a:tcPr marL="8151" marR="8151" marT="81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37493"/>
                  </a:ext>
                </a:extLst>
              </a:tr>
              <a:tr h="4731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Friday, February 6, 2026</a:t>
                      </a:r>
                    </a:p>
                  </a:txBody>
                  <a:tcPr marL="8151" marR="8151" marT="81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Application Workshop via zoom at 11AM</a:t>
                      </a:r>
                    </a:p>
                  </a:txBody>
                  <a:tcPr marL="8151" marR="8151" marT="81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630751"/>
                  </a:ext>
                </a:extLst>
              </a:tr>
              <a:tr h="4731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Friday, February 20, 2026</a:t>
                      </a:r>
                    </a:p>
                  </a:txBody>
                  <a:tcPr marL="8151" marR="8151" marT="81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Applications due to City (Public and Non-Public Services)</a:t>
                      </a:r>
                    </a:p>
                  </a:txBody>
                  <a:tcPr marL="8151" marR="8151" marT="81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905481"/>
                  </a:ext>
                </a:extLst>
              </a:tr>
              <a:tr h="4731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March 2 - March 13</a:t>
                      </a:r>
                    </a:p>
                  </a:txBody>
                  <a:tcPr marL="8151" marR="8151" marT="81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Applications reviewed by staff for completeness, eligibility, etc.</a:t>
                      </a:r>
                    </a:p>
                  </a:txBody>
                  <a:tcPr marL="8151" marR="8151" marT="81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6371667"/>
                  </a:ext>
                </a:extLst>
              </a:tr>
              <a:tr h="4731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Tuesday, April 7, 2026</a:t>
                      </a:r>
                    </a:p>
                  </a:txBody>
                  <a:tcPr marL="8151" marR="8151" marT="81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Ad-Hoc Committee Meeting: CDBG Subrecipient evaluation and interview of submitted applications</a:t>
                      </a:r>
                    </a:p>
                  </a:txBody>
                  <a:tcPr marL="8151" marR="8151" marT="81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23696"/>
                  </a:ext>
                </a:extLst>
              </a:tr>
              <a:tr h="4731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March 30 – April 28</a:t>
                      </a:r>
                    </a:p>
                  </a:txBody>
                  <a:tcPr marL="8151" marR="8151" marT="81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Notice of Public Hearing &amp; 30-day Comment Period for Annual Action Plan</a:t>
                      </a:r>
                    </a:p>
                  </a:txBody>
                  <a:tcPr marL="8151" marR="8151" marT="81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6585428"/>
                  </a:ext>
                </a:extLst>
              </a:tr>
              <a:tr h="4731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Tuesday, April 28, 2026 *tentative</a:t>
                      </a:r>
                    </a:p>
                  </a:txBody>
                  <a:tcPr marL="8151" marR="8151" marT="81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City Council conducts Public Hearing for Annual Action Plan </a:t>
                      </a:r>
                    </a:p>
                  </a:txBody>
                  <a:tcPr marL="8151" marR="8151" marT="81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161601"/>
                  </a:ext>
                </a:extLst>
              </a:tr>
              <a:tr h="4946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Friday, May 15, 2026 *tentative</a:t>
                      </a:r>
                    </a:p>
                  </a:txBody>
                  <a:tcPr marL="8151" marR="8151" marT="81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Submit Annual Action Plan to HUD</a:t>
                      </a:r>
                    </a:p>
                  </a:txBody>
                  <a:tcPr marL="8151" marR="8151" marT="81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29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7845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DDC40-3B29-4D24-9BE9-B0C7ABEC0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920496"/>
            <a:ext cx="8747082" cy="512064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Reporting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A62EB7-4117-4E51-84F6-67738F0EA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864" y="1574290"/>
            <a:ext cx="9020711" cy="46169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>
                <a:latin typeface="Century Gothic" panose="020B0502020202020204" pitchFamily="34" charset="0"/>
              </a:rPr>
              <a:t>Annual Action Plan: 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Century Gothic" panose="020B0502020202020204" pitchFamily="34" charset="0"/>
                <a:cs typeface="Arial" panose="020B0604020202020204" pitchFamily="34" charset="0"/>
              </a:rPr>
              <a:t>Outlines the City’s use of its Community Development Block Grant (CDBG) funds each year.</a:t>
            </a:r>
          </a:p>
          <a:p>
            <a:pPr lvl="1">
              <a:lnSpc>
                <a:spcPct val="150000"/>
              </a:lnSpc>
            </a:pPr>
            <a:r>
              <a:rPr lang="en-US" sz="2000" b="0" i="0" spc="-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The</a:t>
            </a:r>
            <a:r>
              <a:rPr lang="en-US" sz="2000" b="0" i="0" spc="-5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one-year </a:t>
            </a:r>
            <a:r>
              <a:rPr lang="en-US" sz="2000" b="0" i="0" spc="-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Action</a:t>
            </a:r>
            <a:r>
              <a:rPr lang="en-US" sz="2000" b="0" i="0" spc="-6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spc="-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Plan</a:t>
            </a:r>
            <a:r>
              <a:rPr lang="en-US" sz="2000" b="0" i="0" spc="-6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spc="-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discusses</a:t>
            </a:r>
            <a:r>
              <a:rPr lang="en-US" sz="2000" b="0" i="0" spc="-7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the</a:t>
            </a:r>
            <a:r>
              <a:rPr lang="en-US" sz="2000" b="0" i="0" spc="-6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specific</a:t>
            </a:r>
            <a:r>
              <a:rPr lang="en-US" sz="2000" b="0" i="0" spc="-6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activities</a:t>
            </a:r>
            <a:r>
              <a:rPr lang="en-US" sz="2000" b="0" i="0" spc="-7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planned</a:t>
            </a:r>
            <a:r>
              <a:rPr lang="en-US" sz="2000" b="0" i="0" spc="-5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for</a:t>
            </a:r>
            <a:r>
              <a:rPr lang="en-US" sz="2000" b="0" i="0" spc="-5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the upcoming fiscal</a:t>
            </a:r>
            <a:r>
              <a:rPr lang="en-US" sz="2000" b="0" i="0" spc="-6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year</a:t>
            </a:r>
            <a:r>
              <a:rPr lang="en-US" sz="2000" b="0" i="0" spc="-5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and</a:t>
            </a:r>
            <a:r>
              <a:rPr lang="en-US" sz="2000" b="0" i="0" spc="-6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the</a:t>
            </a:r>
            <a:r>
              <a:rPr lang="en-US" sz="2000" b="0" i="0" spc="-5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resources</a:t>
            </a:r>
            <a:r>
              <a:rPr lang="en-US" sz="2000" b="0" i="0" spc="-6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available.</a:t>
            </a:r>
            <a:r>
              <a:rPr lang="en-US" sz="2000" b="0" i="0" spc="-2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It</a:t>
            </a:r>
            <a:r>
              <a:rPr lang="en-US" sz="2000" b="0" i="0" spc="-2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must</a:t>
            </a:r>
            <a:r>
              <a:rPr lang="en-US" sz="2000" b="0" i="0" spc="-3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be</a:t>
            </a:r>
            <a:r>
              <a:rPr lang="en-US" sz="2000" b="0" i="0" spc="-3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submitted</a:t>
            </a:r>
            <a:r>
              <a:rPr lang="en-US" sz="2000" b="0" i="0" spc="-2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annually</a:t>
            </a:r>
            <a:r>
              <a:rPr lang="en-US" sz="2000" b="0" i="0" spc="-3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and approved by HUD before funds are released. Report is typically due May 15</a:t>
            </a:r>
            <a:r>
              <a:rPr lang="en-US" sz="2000" b="0" i="0" baseline="3000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th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. </a:t>
            </a:r>
          </a:p>
          <a:p>
            <a:endParaRPr lang="en-US" sz="1800" b="1" i="1" dirty="0">
              <a:effectLst/>
              <a:latin typeface="Century Gothic" panose="020B0502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004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DDC40-3B29-4D24-9BE9-B0C7ABEC0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920496"/>
            <a:ext cx="8747082" cy="512064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Reporting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A62EB7-4117-4E51-84F6-67738F0EA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864" y="1574290"/>
            <a:ext cx="8891551" cy="46169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>
                <a:latin typeface="Century Gothic" panose="020B0502020202020204" pitchFamily="34" charset="0"/>
              </a:rPr>
              <a:t>Consolidated Plan: 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Century Gothic" panose="020B0502020202020204" pitchFamily="34" charset="0"/>
              </a:rPr>
              <a:t>Five-Year plan for the use of CDBG funds. 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Century Gothic" panose="020B0502020202020204" pitchFamily="34" charset="0"/>
                <a:cs typeface="Arial" panose="020B0604020202020204" pitchFamily="34" charset="0"/>
              </a:rPr>
              <a:t>Fiscal Year 2026-2027 is the 2</a:t>
            </a:r>
            <a:r>
              <a:rPr lang="en-US" sz="2000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nd</a:t>
            </a:r>
            <a:r>
              <a:rPr lang="en-US" sz="2000" dirty="0">
                <a:latin typeface="Century Gothic" panose="020B0502020202020204" pitchFamily="34" charset="0"/>
                <a:cs typeface="Arial" panose="020B0604020202020204" pitchFamily="34" charset="0"/>
              </a:rPr>
              <a:t> Action Plan of the Five-Year Consolidated Planning period (2025-2029).</a:t>
            </a:r>
          </a:p>
          <a:p>
            <a:pPr lvl="1">
              <a:lnSpc>
                <a:spcPct val="150000"/>
              </a:lnSpc>
            </a:pPr>
            <a:r>
              <a:rPr lang="en-US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Consolidated Plan Goals for 2025-2029:</a:t>
            </a:r>
            <a:endParaRPr lang="en-US" sz="2000" b="1" dirty="0">
              <a:latin typeface="Century Gothic" panose="020B0502020202020204" pitchFamily="34" charset="0"/>
            </a:endParaRPr>
          </a:p>
          <a:p>
            <a:pPr marL="1257300" lvl="2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1800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Community Facilities and Infrastructure Improvements, 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1800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Public Services for Low-income residents, 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1800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Housing Preservation, </a:t>
            </a:r>
          </a:p>
          <a:p>
            <a:pPr marL="1257300" lvl="2" indent="-342900">
              <a:lnSpc>
                <a:spcPct val="150000"/>
              </a:lnSpc>
              <a:buFont typeface="+mj-lt"/>
              <a:buAutoNum type="arabicParenR"/>
            </a:pPr>
            <a:r>
              <a:rPr lang="en-US" sz="1800" dirty="0">
                <a:effectLst/>
                <a:latin typeface="Century Gothic" panose="020B0502020202020204" pitchFamily="34" charset="0"/>
                <a:ea typeface="Arial" panose="020B0604020202020204" pitchFamily="34" charset="0"/>
              </a:rPr>
              <a:t>Fair Housing Services. </a:t>
            </a:r>
            <a:endParaRPr lang="en-US" sz="1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951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DDC40-3B29-4D24-9BE9-B0C7ABEC0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920496"/>
            <a:ext cx="8747082" cy="512064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Reporting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A62EB7-4117-4E51-84F6-67738F0EA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864" y="1574290"/>
            <a:ext cx="8891551" cy="46169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200" b="1" dirty="0">
                <a:latin typeface="Century Gothic" panose="020B0502020202020204" pitchFamily="34" charset="0"/>
              </a:rPr>
              <a:t>CAPER:</a:t>
            </a:r>
            <a:r>
              <a:rPr lang="en-US" sz="2200" b="1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Grantees are required to submit a Consolidated Annual Performance and Evaluation Report</a:t>
            </a:r>
            <a:r>
              <a:rPr lang="en-US" sz="2000" b="0" i="0" spc="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(CAPER) at the end of each program year to report on the prior year program accomplishments. </a:t>
            </a:r>
          </a:p>
          <a:p>
            <a:pPr lvl="1">
              <a:lnSpc>
                <a:spcPct val="150000"/>
              </a:lnSpc>
            </a:pPr>
            <a:r>
              <a:rPr lang="en-US" sz="2000" b="0" i="0" spc="-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By</a:t>
            </a:r>
            <a:r>
              <a:rPr lang="en-US" sz="2000" b="0" i="0" spc="-5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spc="-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providing</a:t>
            </a:r>
            <a:r>
              <a:rPr lang="en-US" sz="2000" b="0" i="0" spc="-6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spc="-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detailed</a:t>
            </a:r>
            <a:r>
              <a:rPr lang="en-US" sz="2000" b="0" i="0" spc="-6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spc="-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financial</a:t>
            </a:r>
            <a:r>
              <a:rPr lang="en-US" sz="2000" b="0" i="0" spc="-4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and</a:t>
            </a:r>
            <a:r>
              <a:rPr lang="en-US" sz="2000" b="0" i="0" spc="-5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beneficiary</a:t>
            </a:r>
            <a:r>
              <a:rPr lang="en-US" sz="2000" b="0" i="0" spc="-5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information,</a:t>
            </a:r>
            <a:r>
              <a:rPr lang="en-US" sz="2000" b="0" i="0" spc="-5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the</a:t>
            </a:r>
            <a:r>
              <a:rPr lang="en-US" sz="2000" b="0" i="0" spc="-4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CAPER</a:t>
            </a:r>
            <a:r>
              <a:rPr lang="en-US" sz="2000" b="0" i="0" spc="-5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explains</a:t>
            </a:r>
            <a:r>
              <a:rPr lang="en-US" sz="2000" b="0" i="0" spc="-6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how</a:t>
            </a:r>
            <a:r>
              <a:rPr lang="en-US" sz="2000" b="0" i="0" spc="-5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a</a:t>
            </a:r>
            <a:r>
              <a:rPr lang="en-US" sz="2000" b="0" i="0" spc="-55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 </a:t>
            </a:r>
            <a:r>
              <a:rPr lang="en-US" sz="2000" b="0" i="0" dirty="0"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jurisdiction is carrying out its housing and community development strategies, projects, and activities. 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Century Gothic" panose="020B0502020202020204" pitchFamily="34" charset="0"/>
                <a:ea typeface="Calibri" panose="020F0502020204030204" pitchFamily="34" charset="0"/>
              </a:rPr>
              <a:t>Report is typically due August 16. </a:t>
            </a:r>
            <a:endParaRPr lang="en-US" sz="2000" b="0" i="0" dirty="0">
              <a:effectLst/>
              <a:latin typeface="Century Gothic" panose="020B0502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472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DDC40-3B29-4D24-9BE9-B0C7ABEC0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920496"/>
            <a:ext cx="8747082" cy="512064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What is CDBG? 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A62EB7-4117-4E51-84F6-67738F0EA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864" y="1574290"/>
            <a:ext cx="9068336" cy="4788410"/>
          </a:xfrm>
        </p:spPr>
        <p:txBody>
          <a:bodyPr>
            <a:noAutofit/>
          </a:bodyPr>
          <a:lstStyle/>
          <a:p>
            <a:pPr marL="594360" lvl="2" indent="-45720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Wingdings" pitchFamily="2" charset="2"/>
              <a:buChar char="Ø"/>
              <a:defRPr/>
            </a:pPr>
            <a:endParaRPr 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594360" lvl="2" indent="-45720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Wingdings" pitchFamily="2" charset="2"/>
              <a:buChar char="Ø"/>
              <a:defRPr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The CDBG Program was initiated by an Act of Congress as a part of the Housing and Community Development Act of 1974.</a:t>
            </a:r>
          </a:p>
          <a:p>
            <a:pPr marL="594360" lvl="2" indent="-45720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Wingdings" pitchFamily="2" charset="2"/>
              <a:buChar char="Ø"/>
              <a:defRPr/>
            </a:pPr>
            <a:endParaRPr 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594360" lvl="2" indent="-457200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68000"/>
              <a:buFont typeface="Wingdings" pitchFamily="2" charset="2"/>
              <a:buChar char="Ø"/>
              <a:defRPr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The program is funded directly by the Federal government’s Department of Housing and Urban Development (HUD).</a:t>
            </a:r>
          </a:p>
          <a:p>
            <a:pPr eaLnBrk="1" hangingPunct="1"/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050869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E2725-1D17-4C1C-9B34-BE5685486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957935"/>
            <a:ext cx="6447366" cy="485973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CDBG 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F2D393-73D0-4392-8AF4-40450A08E11E}"/>
              </a:ext>
            </a:extLst>
          </p:cNvPr>
          <p:cNvSpPr txBox="1">
            <a:spLocks/>
          </p:cNvSpPr>
          <p:nvPr/>
        </p:nvSpPr>
        <p:spPr>
          <a:xfrm>
            <a:off x="677334" y="1683475"/>
            <a:ext cx="8847666" cy="43780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600" dirty="0">
                <a:latin typeface="Century Gothic" panose="020B0502020202020204" pitchFamily="34" charset="0"/>
              </a:rPr>
              <a:t>Viable urban communities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entury Gothic" panose="020B0502020202020204" pitchFamily="34" charset="0"/>
              </a:rPr>
              <a:t>Principally for low- to moderate-income residents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entury Gothic" panose="020B0502020202020204" pitchFamily="34" charset="0"/>
              </a:rPr>
              <a:t>Decent housing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entury Gothic" panose="020B0502020202020204" pitchFamily="34" charset="0"/>
              </a:rPr>
              <a:t>Suitable living environment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entury Gothic" panose="020B0502020202020204" pitchFamily="34" charset="0"/>
              </a:rPr>
              <a:t>Expanded economic opportunity</a:t>
            </a:r>
          </a:p>
        </p:txBody>
      </p:sp>
    </p:spTree>
    <p:extLst>
      <p:ext uri="{BB962C8B-B14F-4D97-AF65-F5344CB8AC3E}">
        <p14:creationId xmlns:p14="http://schemas.microsoft.com/office/powerpoint/2010/main" val="163746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CA7C3-ED89-4A6D-8348-287B5642E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252026"/>
            <a:ext cx="9213798" cy="54864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Eligible</a:t>
            </a:r>
            <a:r>
              <a:rPr lang="en-US" sz="4000" dirty="0">
                <a:latin typeface="Century Gothic" panose="020B0502020202020204" pitchFamily="34" charset="0"/>
              </a:rPr>
              <a:t> </a:t>
            </a:r>
            <a:br>
              <a:rPr lang="en-US" sz="4000" dirty="0">
                <a:latin typeface="Century Gothic" panose="020B0502020202020204" pitchFamily="34" charset="0"/>
              </a:rPr>
            </a:b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Activities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EABA3D43-BC47-4E65-9728-6FDC5F3474C6}"/>
              </a:ext>
            </a:extLst>
          </p:cNvPr>
          <p:cNvSpPr txBox="1">
            <a:spLocks/>
          </p:cNvSpPr>
          <p:nvPr/>
        </p:nvSpPr>
        <p:spPr>
          <a:xfrm>
            <a:off x="677334" y="2064099"/>
            <a:ext cx="4513541" cy="47939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Century Gothic" panose="020B0502020202020204" pitchFamily="34" charset="0"/>
              </a:rPr>
              <a:t>Public services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Housing activities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Public Facilities and Improvements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Economic development</a:t>
            </a:r>
          </a:p>
          <a:p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45969194-E4B1-4294-8462-DBBD5E3F1BD8}"/>
              </a:ext>
            </a:extLst>
          </p:cNvPr>
          <p:cNvSpPr txBox="1">
            <a:spLocks/>
          </p:cNvSpPr>
          <p:nvPr/>
        </p:nvSpPr>
        <p:spPr>
          <a:xfrm>
            <a:off x="4987408" y="2064098"/>
            <a:ext cx="4513541" cy="435575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Century Gothic" panose="020B0502020202020204" pitchFamily="34" charset="0"/>
              </a:rPr>
              <a:t>Acquisition, Construction, or Reconstruction of Buildings for the General Conduct of Government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Political Activities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New Housing Construction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Maintenance &amp; Operating Expenses (Local Government)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Equipment Purchases (Local Government)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Political or Religious Proselytizing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Fundraising</a:t>
            </a:r>
          </a:p>
          <a:p>
            <a:endParaRPr lang="en-US" sz="2000" dirty="0">
              <a:latin typeface="Century Gothic" panose="020B0502020202020204" pitchFamily="34" charset="0"/>
            </a:endParaRPr>
          </a:p>
          <a:p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556EAED-0614-4474-92C7-ADFE50B66556}"/>
              </a:ext>
            </a:extLst>
          </p:cNvPr>
          <p:cNvSpPr txBox="1">
            <a:spLocks/>
          </p:cNvSpPr>
          <p:nvPr/>
        </p:nvSpPr>
        <p:spPr>
          <a:xfrm>
            <a:off x="5190875" y="988594"/>
            <a:ext cx="6972403" cy="8120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Ineligible</a:t>
            </a:r>
            <a:r>
              <a:rPr lang="en-US" sz="4000" dirty="0">
                <a:latin typeface="Century Gothic" panose="020B0502020202020204" pitchFamily="34" charset="0"/>
              </a:rPr>
              <a:t> </a:t>
            </a:r>
          </a:p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Activities</a:t>
            </a:r>
          </a:p>
        </p:txBody>
      </p:sp>
    </p:spTree>
    <p:extLst>
      <p:ext uri="{BB962C8B-B14F-4D97-AF65-F5344CB8AC3E}">
        <p14:creationId xmlns:p14="http://schemas.microsoft.com/office/powerpoint/2010/main" val="3893458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9B51785-93DB-E043-531F-67AFA01860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CDBG FUNDING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EE9A136F-01DA-099B-9E0B-3B6D357E9D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2346" y="1398894"/>
            <a:ext cx="6665233" cy="5105400"/>
          </a:xfrm>
        </p:spPr>
        <p:txBody>
          <a:bodyPr>
            <a:normAutofit/>
          </a:bodyPr>
          <a:lstStyle/>
          <a:p>
            <a:r>
              <a:rPr lang="en-US" sz="2200" dirty="0">
                <a:latin typeface="Century Gothic" panose="020B0502020202020204" pitchFamily="34" charset="0"/>
              </a:rPr>
              <a:t>$1,100,000 CDBG anticipated allocation for FY 2026-2027 *</a:t>
            </a:r>
          </a:p>
          <a:p>
            <a:r>
              <a:rPr lang="en-US" sz="2200" dirty="0">
                <a:latin typeface="Century Gothic" panose="020B0502020202020204" pitchFamily="34" charset="0"/>
              </a:rPr>
              <a:t>Up to 20% - </a:t>
            </a:r>
            <a:r>
              <a:rPr lang="en-US" sz="2200" cap="all" dirty="0">
                <a:latin typeface="Century Gothic" panose="020B0502020202020204" pitchFamily="34" charset="0"/>
              </a:rPr>
              <a:t>Program Administration</a:t>
            </a:r>
          </a:p>
          <a:p>
            <a:r>
              <a:rPr lang="en-US" sz="2200" dirty="0">
                <a:latin typeface="Century Gothic" panose="020B0502020202020204" pitchFamily="34" charset="0"/>
              </a:rPr>
              <a:t>Up to 15% - </a:t>
            </a:r>
            <a:r>
              <a:rPr lang="en-US" sz="2200" cap="all" dirty="0">
                <a:latin typeface="Century Gothic" panose="020B0502020202020204" pitchFamily="34" charset="0"/>
              </a:rPr>
              <a:t>Public Services</a:t>
            </a:r>
          </a:p>
          <a:p>
            <a:pPr lvl="1"/>
            <a:r>
              <a:rPr lang="en-US" sz="2200" dirty="0">
                <a:latin typeface="Century Gothic" panose="020B0502020202020204" pitchFamily="34" charset="0"/>
              </a:rPr>
              <a:t>Educational &amp; Employment Programs</a:t>
            </a:r>
          </a:p>
          <a:p>
            <a:pPr lvl="1"/>
            <a:r>
              <a:rPr lang="en-US" sz="2200" dirty="0">
                <a:latin typeface="Century Gothic" panose="020B0502020202020204" pitchFamily="34" charset="0"/>
              </a:rPr>
              <a:t>Legal Advocacy</a:t>
            </a:r>
          </a:p>
          <a:p>
            <a:pPr lvl="1"/>
            <a:r>
              <a:rPr lang="en-US" sz="2200" dirty="0">
                <a:latin typeface="Century Gothic" panose="020B0502020202020204" pitchFamily="34" charset="0"/>
              </a:rPr>
              <a:t>Mobile Food Distribution Programs</a:t>
            </a:r>
          </a:p>
          <a:p>
            <a:pPr lvl="1"/>
            <a:r>
              <a:rPr lang="en-US" sz="2200" dirty="0">
                <a:latin typeface="Century Gothic" panose="020B0502020202020204" pitchFamily="34" charset="0"/>
              </a:rPr>
              <a:t>Veterans Assistance Programs </a:t>
            </a:r>
          </a:p>
          <a:p>
            <a:r>
              <a:rPr lang="en-US" sz="2200" dirty="0">
                <a:latin typeface="Century Gothic" panose="020B0502020202020204" pitchFamily="34" charset="0"/>
              </a:rPr>
              <a:t>Remainder – </a:t>
            </a:r>
            <a:r>
              <a:rPr lang="en-US" sz="2200" cap="all" dirty="0">
                <a:latin typeface="Century Gothic" panose="020B0502020202020204" pitchFamily="34" charset="0"/>
              </a:rPr>
              <a:t>non-public service activities</a:t>
            </a:r>
          </a:p>
          <a:p>
            <a:pPr lvl="1"/>
            <a:r>
              <a:rPr lang="en-US" sz="2200" dirty="0">
                <a:latin typeface="Century Gothic" panose="020B0502020202020204" pitchFamily="34" charset="0"/>
              </a:rPr>
              <a:t>Infrastructure Improvements </a:t>
            </a:r>
          </a:p>
          <a:p>
            <a:pPr lvl="1"/>
            <a:r>
              <a:rPr lang="en-US" sz="2200" dirty="0">
                <a:latin typeface="Century Gothic" panose="020B0502020202020204" pitchFamily="34" charset="0"/>
              </a:rPr>
              <a:t>Park Improvements</a:t>
            </a:r>
          </a:p>
          <a:p>
            <a:pPr lvl="1"/>
            <a:endParaRPr lang="en-US" altLang="en-US" sz="2000" dirty="0">
              <a:latin typeface="Century Gothic" panose="020B0502020202020204" pitchFamily="34" charset="0"/>
            </a:endParaRPr>
          </a:p>
        </p:txBody>
      </p:sp>
      <p:sp>
        <p:nvSpPr>
          <p:cNvPr id="12292" name="Text Box 5">
            <a:extLst>
              <a:ext uri="{FF2B5EF4-FFF2-40B4-BE49-F238E27FC236}">
                <a16:creationId xmlns:a16="http://schemas.microsoft.com/office/drawing/2014/main" id="{2B87D77F-35AD-0F99-CFB7-3FE6F70D9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4268" y="2333813"/>
            <a:ext cx="1524000" cy="4000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r>
              <a:rPr lang="en-US" altLang="en-US" sz="2000" b="1" dirty="0">
                <a:latin typeface="Century Gothic" panose="020B0502020202020204" pitchFamily="34" charset="0"/>
              </a:rPr>
              <a:t>Rialto</a:t>
            </a:r>
          </a:p>
        </p:txBody>
      </p:sp>
      <p:sp>
        <p:nvSpPr>
          <p:cNvPr id="12293" name="Text Box 7">
            <a:extLst>
              <a:ext uri="{FF2B5EF4-FFF2-40B4-BE49-F238E27FC236}">
                <a16:creationId xmlns:a16="http://schemas.microsoft.com/office/drawing/2014/main" id="{F24CFBF1-52CB-6F5B-5F8B-5310749F3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9875" y="3435857"/>
            <a:ext cx="1886199" cy="101566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r>
              <a:rPr lang="en-US" altLang="en-US" sz="2000" b="1" dirty="0">
                <a:latin typeface="Century Gothic" panose="020B0502020202020204" pitchFamily="34" charset="0"/>
              </a:rPr>
              <a:t>Subrecipient</a:t>
            </a:r>
          </a:p>
          <a:p>
            <a:pPr algn="ctr"/>
            <a:r>
              <a:rPr lang="en-US" altLang="en-US" sz="2000" b="1" dirty="0">
                <a:latin typeface="Century Gothic" panose="020B0502020202020204" pitchFamily="34" charset="0"/>
              </a:rPr>
              <a:t>Contractor, CBDO</a:t>
            </a:r>
          </a:p>
        </p:txBody>
      </p:sp>
      <p:sp>
        <p:nvSpPr>
          <p:cNvPr id="12294" name="Text Box 8">
            <a:extLst>
              <a:ext uri="{FF2B5EF4-FFF2-40B4-BE49-F238E27FC236}">
                <a16:creationId xmlns:a16="http://schemas.microsoft.com/office/drawing/2014/main" id="{D41519F9-2A00-2836-F589-C15414868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48268" y="3304680"/>
            <a:ext cx="1886198" cy="40011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r>
              <a:rPr lang="en-US" altLang="en-US" sz="2000" b="1" dirty="0">
                <a:latin typeface="Century Gothic" panose="020B0502020202020204" pitchFamily="34" charset="0"/>
              </a:rPr>
              <a:t>Beneficiary</a:t>
            </a:r>
          </a:p>
        </p:txBody>
      </p:sp>
      <p:sp>
        <p:nvSpPr>
          <p:cNvPr id="12295" name="Text Box 9">
            <a:extLst>
              <a:ext uri="{FF2B5EF4-FFF2-40B4-BE49-F238E27FC236}">
                <a16:creationId xmlns:a16="http://schemas.microsoft.com/office/drawing/2014/main" id="{17BBED27-B185-0D5E-AE84-D48843A376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0934" y="1270000"/>
            <a:ext cx="1310668" cy="40011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algn="ctr"/>
            <a:r>
              <a:rPr lang="en-US" altLang="en-US" sz="2000" b="1" dirty="0">
                <a:latin typeface="Century Gothic" panose="020B0502020202020204" pitchFamily="34" charset="0"/>
              </a:rPr>
              <a:t>HUD</a:t>
            </a:r>
          </a:p>
        </p:txBody>
      </p:sp>
      <p:cxnSp>
        <p:nvCxnSpPr>
          <p:cNvPr id="12296" name="AutoShape 11">
            <a:extLst>
              <a:ext uri="{FF2B5EF4-FFF2-40B4-BE49-F238E27FC236}">
                <a16:creationId xmlns:a16="http://schemas.microsoft.com/office/drawing/2014/main" id="{902146C3-0C21-E902-D474-99AC87B9D21D}"/>
              </a:ext>
            </a:extLst>
          </p:cNvPr>
          <p:cNvCxnSpPr>
            <a:cxnSpLocks noChangeShapeType="1"/>
            <a:stCxn id="12292" idx="3"/>
          </p:cNvCxnSpPr>
          <p:nvPr/>
        </p:nvCxnSpPr>
        <p:spPr bwMode="auto">
          <a:xfrm>
            <a:off x="10148268" y="2533838"/>
            <a:ext cx="915393" cy="68748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297" name="AutoShape 12">
            <a:extLst>
              <a:ext uri="{FF2B5EF4-FFF2-40B4-BE49-F238E27FC236}">
                <a16:creationId xmlns:a16="http://schemas.microsoft.com/office/drawing/2014/main" id="{E2C9E470-3FB4-48A4-C7CA-39B545A67DC5}"/>
              </a:ext>
            </a:extLst>
          </p:cNvPr>
          <p:cNvCxnSpPr>
            <a:cxnSpLocks noChangeShapeType="1"/>
            <a:endCxn id="12292" idx="0"/>
          </p:cNvCxnSpPr>
          <p:nvPr/>
        </p:nvCxnSpPr>
        <p:spPr bwMode="auto">
          <a:xfrm>
            <a:off x="9386268" y="1655428"/>
            <a:ext cx="0" cy="67838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298" name="AutoShape 13">
            <a:extLst>
              <a:ext uri="{FF2B5EF4-FFF2-40B4-BE49-F238E27FC236}">
                <a16:creationId xmlns:a16="http://schemas.microsoft.com/office/drawing/2014/main" id="{10075858-C1EA-4977-05B4-022EB332259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548340" y="2514930"/>
            <a:ext cx="1075928" cy="90721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299" name="AutoShape 15">
            <a:extLst>
              <a:ext uri="{FF2B5EF4-FFF2-40B4-BE49-F238E27FC236}">
                <a16:creationId xmlns:a16="http://schemas.microsoft.com/office/drawing/2014/main" id="{BC860F20-C400-5272-F8D2-20AB9D6282AA}"/>
              </a:ext>
            </a:extLst>
          </p:cNvPr>
          <p:cNvCxnSpPr>
            <a:cxnSpLocks noChangeShapeType="1"/>
            <a:stCxn id="12293" idx="2"/>
            <a:endCxn id="12294" idx="2"/>
          </p:cNvCxnSpPr>
          <p:nvPr/>
        </p:nvCxnSpPr>
        <p:spPr bwMode="auto">
          <a:xfrm rot="5400000" flipH="1" flipV="1">
            <a:off x="9143806" y="2503959"/>
            <a:ext cx="746730" cy="3148392"/>
          </a:xfrm>
          <a:prstGeom prst="bentConnector3">
            <a:avLst>
              <a:gd name="adj1" fmla="val -30613"/>
            </a:avLst>
          </a:pr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9B51785-93DB-E043-531F-67AFA01860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CDBG FUNDING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4BC8F7-8C89-87C3-6F45-87FF28F48EA3}"/>
              </a:ext>
            </a:extLst>
          </p:cNvPr>
          <p:cNvSpPr txBox="1"/>
          <p:nvPr/>
        </p:nvSpPr>
        <p:spPr>
          <a:xfrm>
            <a:off x="677334" y="5838827"/>
            <a:ext cx="41905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entury Gothic" panose="020B0502020202020204" pitchFamily="34" charset="0"/>
              </a:rPr>
              <a:t>*Projected allocation based on last FY’s grant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5070DF1-C24D-F251-94BF-6710F68125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5337103"/>
              </p:ext>
            </p:extLst>
          </p:nvPr>
        </p:nvGraphicFramePr>
        <p:xfrm>
          <a:off x="677334" y="1302327"/>
          <a:ext cx="10046084" cy="4577720"/>
        </p:xfrm>
        <a:graphic>
          <a:graphicData uri="http://schemas.openxmlformats.org/drawingml/2006/table">
            <a:tbl>
              <a:tblPr firstRow="1" bandRow="1"/>
              <a:tblGrid>
                <a:gridCol w="6218766">
                  <a:extLst>
                    <a:ext uri="{9D8B030D-6E8A-4147-A177-3AD203B41FA5}">
                      <a16:colId xmlns:a16="http://schemas.microsoft.com/office/drawing/2014/main" val="2195275401"/>
                    </a:ext>
                  </a:extLst>
                </a:gridCol>
                <a:gridCol w="3827318">
                  <a:extLst>
                    <a:ext uri="{9D8B030D-6E8A-4147-A177-3AD203B41FA5}">
                      <a16:colId xmlns:a16="http://schemas.microsoft.com/office/drawing/2014/main" val="3334641594"/>
                    </a:ext>
                  </a:extLst>
                </a:gridCol>
              </a:tblGrid>
              <a:tr h="4577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Activity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Allocation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225963"/>
                  </a:ext>
                </a:extLst>
              </a:tr>
              <a:tr h="45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FY 26-27 CDBG Anticipated Allocation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        1,100,000.00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064214"/>
                  </a:ext>
                </a:extLst>
              </a:tr>
              <a:tr h="45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Carry Over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                           -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01305"/>
                  </a:ext>
                </a:extLst>
              </a:tr>
              <a:tr h="45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 Available to Program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       1,100,000.00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376503"/>
                  </a:ext>
                </a:extLst>
              </a:tr>
              <a:tr h="457772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369800"/>
                  </a:ext>
                </a:extLst>
              </a:tr>
              <a:tr h="4577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Activity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Allocation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297465"/>
                  </a:ext>
                </a:extLst>
              </a:tr>
              <a:tr h="45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CDBG Administration (20% Allocation)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           220,000.00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712819"/>
                  </a:ext>
                </a:extLst>
              </a:tr>
              <a:tr h="45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CDBG Public Services (15% Allocation)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           165,000.00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489593"/>
                  </a:ext>
                </a:extLst>
              </a:tr>
              <a:tr h="45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Section 108 Loan Repayment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           143,791.10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6723854"/>
                  </a:ext>
                </a:extLst>
              </a:tr>
              <a:tr h="45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Available for Non-Public Services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$                        571,208.90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41586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2989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9B51785-93DB-E043-531F-67AFA01860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Application Workshop</a:t>
            </a:r>
          </a:p>
        </p:txBody>
      </p:sp>
      <p:pic>
        <p:nvPicPr>
          <p:cNvPr id="12323" name="Picture 12322">
            <a:extLst>
              <a:ext uri="{FF2B5EF4-FFF2-40B4-BE49-F238E27FC236}">
                <a16:creationId xmlns:a16="http://schemas.microsoft.com/office/drawing/2014/main" id="{29CB268B-519D-1E51-9B65-CBA1C370E2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2" t="1058" r="464" b="10181"/>
          <a:stretch>
            <a:fillRect/>
          </a:stretch>
        </p:blipFill>
        <p:spPr>
          <a:xfrm>
            <a:off x="1085849" y="1266825"/>
            <a:ext cx="10039351" cy="55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30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AF5E5-6FB4-486D-82D5-9FCB83214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9784" y="2749550"/>
            <a:ext cx="8542866" cy="13589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FY 26-27 CDBG Program Applicant Presentations</a:t>
            </a:r>
          </a:p>
        </p:txBody>
      </p:sp>
    </p:spTree>
    <p:extLst>
      <p:ext uri="{BB962C8B-B14F-4D97-AF65-F5344CB8AC3E}">
        <p14:creationId xmlns:p14="http://schemas.microsoft.com/office/powerpoint/2010/main" val="40700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AEEB0-A29C-BEF6-1396-2D5F13FFC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58C342A-228F-F850-5166-B6F0CFB39B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7333" y="609600"/>
            <a:ext cx="10042077" cy="1320800"/>
          </a:xfrm>
        </p:spPr>
        <p:txBody>
          <a:bodyPr>
            <a:normAutofit/>
          </a:bodyPr>
          <a:lstStyle/>
          <a:p>
            <a:r>
              <a:rPr lang="en-US" altLang="en-US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FY 26-27 CDBG – Administration Funding Requests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AEAC6B5-0198-548C-B9E2-06BDB6EDC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177190"/>
              </p:ext>
            </p:extLst>
          </p:nvPr>
        </p:nvGraphicFramePr>
        <p:xfrm>
          <a:off x="491331" y="1580282"/>
          <a:ext cx="11209338" cy="2667868"/>
        </p:xfrm>
        <a:graphic>
          <a:graphicData uri="http://schemas.openxmlformats.org/drawingml/2006/table">
            <a:tbl>
              <a:tblPr/>
              <a:tblGrid>
                <a:gridCol w="3127068">
                  <a:extLst>
                    <a:ext uri="{9D8B030D-6E8A-4147-A177-3AD203B41FA5}">
                      <a16:colId xmlns:a16="http://schemas.microsoft.com/office/drawing/2014/main" val="3666253891"/>
                    </a:ext>
                  </a:extLst>
                </a:gridCol>
                <a:gridCol w="4041134">
                  <a:extLst>
                    <a:ext uri="{9D8B030D-6E8A-4147-A177-3AD203B41FA5}">
                      <a16:colId xmlns:a16="http://schemas.microsoft.com/office/drawing/2014/main" val="2070694064"/>
                    </a:ext>
                  </a:extLst>
                </a:gridCol>
                <a:gridCol w="2020568">
                  <a:extLst>
                    <a:ext uri="{9D8B030D-6E8A-4147-A177-3AD203B41FA5}">
                      <a16:colId xmlns:a16="http://schemas.microsoft.com/office/drawing/2014/main" val="887077173"/>
                    </a:ext>
                  </a:extLst>
                </a:gridCol>
                <a:gridCol w="2020568">
                  <a:extLst>
                    <a:ext uri="{9D8B030D-6E8A-4147-A177-3AD203B41FA5}">
                      <a16:colId xmlns:a16="http://schemas.microsoft.com/office/drawing/2014/main" val="1290641035"/>
                    </a:ext>
                  </a:extLst>
                </a:gridCol>
              </a:tblGrid>
              <a:tr h="464519">
                <a:tc gridSpan="4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20% Cap of Total Allocation = $ 220,000</a:t>
                      </a:r>
                    </a:p>
                  </a:txBody>
                  <a:tcPr marL="6779" marR="6779" marT="677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836149"/>
                  </a:ext>
                </a:extLst>
              </a:tr>
              <a:tr h="6925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Organization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Program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FY 25-26 Allocation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FY 26-27  Requested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5214144"/>
                  </a:ext>
                </a:extLst>
              </a:tr>
              <a:tr h="7685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Inland Fair Housing and Mediation Board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Fair Housing Services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$35,000.00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$35,000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207673"/>
                  </a:ext>
                </a:extLst>
              </a:tr>
              <a:tr h="742233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Remaining CDBG Program Administration Funds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$185,000.00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82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944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2190B-C76F-8C8A-F31D-9A8A7F229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BF5BB1D-A4C8-1D90-DA2D-CE5E12C94E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7333" y="76200"/>
            <a:ext cx="10042077" cy="1320800"/>
          </a:xfrm>
        </p:spPr>
        <p:txBody>
          <a:bodyPr>
            <a:normAutofit/>
          </a:bodyPr>
          <a:lstStyle/>
          <a:p>
            <a:r>
              <a:rPr lang="en-US" altLang="en-US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FY 26-27 CDBG – Public Services Funding Requests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6A55626-9B82-8E2A-EC24-8998DA56BE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181140"/>
              </p:ext>
            </p:extLst>
          </p:nvPr>
        </p:nvGraphicFramePr>
        <p:xfrm>
          <a:off x="342899" y="685802"/>
          <a:ext cx="11506201" cy="6095998"/>
        </p:xfrm>
        <a:graphic>
          <a:graphicData uri="http://schemas.openxmlformats.org/drawingml/2006/table">
            <a:tbl>
              <a:tblPr/>
              <a:tblGrid>
                <a:gridCol w="3402326">
                  <a:extLst>
                    <a:ext uri="{9D8B030D-6E8A-4147-A177-3AD203B41FA5}">
                      <a16:colId xmlns:a16="http://schemas.microsoft.com/office/drawing/2014/main" val="3335467816"/>
                    </a:ext>
                  </a:extLst>
                </a:gridCol>
                <a:gridCol w="3955715">
                  <a:extLst>
                    <a:ext uri="{9D8B030D-6E8A-4147-A177-3AD203B41FA5}">
                      <a16:colId xmlns:a16="http://schemas.microsoft.com/office/drawing/2014/main" val="2335849290"/>
                    </a:ext>
                  </a:extLst>
                </a:gridCol>
                <a:gridCol w="2074080">
                  <a:extLst>
                    <a:ext uri="{9D8B030D-6E8A-4147-A177-3AD203B41FA5}">
                      <a16:colId xmlns:a16="http://schemas.microsoft.com/office/drawing/2014/main" val="2576143871"/>
                    </a:ext>
                  </a:extLst>
                </a:gridCol>
                <a:gridCol w="2074080">
                  <a:extLst>
                    <a:ext uri="{9D8B030D-6E8A-4147-A177-3AD203B41FA5}">
                      <a16:colId xmlns:a16="http://schemas.microsoft.com/office/drawing/2014/main" val="428923766"/>
                    </a:ext>
                  </a:extLst>
                </a:gridCol>
              </a:tblGrid>
              <a:tr h="376774">
                <a:tc gridSpan="2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15% Cap of Total Allocation = $165,000</a:t>
                      </a:r>
                    </a:p>
                  </a:txBody>
                  <a:tcPr marL="6779" marR="6779" marT="67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779" marR="6779" marT="6779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779" marR="6779" marT="6779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414209"/>
                  </a:ext>
                </a:extLst>
              </a:tr>
              <a:tr h="428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Organization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Program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FY 25-26 Allocation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FY 26-27 Requested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926549"/>
                  </a:ext>
                </a:extLst>
              </a:tr>
              <a:tr h="6490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National Council of Negro Women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NCNW Bethune Center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$21,705.00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$42,000.00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643010"/>
                  </a:ext>
                </a:extLst>
              </a:tr>
              <a:tr h="6490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Never Stop Grinding Impact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Impactful Emotional Teaching Boxing 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$45,000.00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$45,000.00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682722"/>
                  </a:ext>
                </a:extLst>
              </a:tr>
              <a:tr h="6490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Red Lions FC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Youth Soccer Program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$8,000.00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922587"/>
                  </a:ext>
                </a:extLst>
              </a:tr>
              <a:tr h="6490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Rialto Family Health Services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Veterans Programs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$5,000.00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$40,000.00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0505298"/>
                  </a:ext>
                </a:extLst>
              </a:tr>
              <a:tr h="6490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City of Rialto 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Paddleboard Yoga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$8,000.00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41662"/>
                  </a:ext>
                </a:extLst>
              </a:tr>
              <a:tr h="5563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City of Rialto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Senior Mobile Recreation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$8,000.00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$8,000.00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072506"/>
                  </a:ext>
                </a:extLst>
              </a:tr>
              <a:tr h="5563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City of Rialto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Sensory Room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$35,000.00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$30,000.00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188486"/>
                  </a:ext>
                </a:extLst>
              </a:tr>
              <a:tr h="55630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City of Rialto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Teen Center 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$10,675.00</a:t>
                      </a:r>
                    </a:p>
                  </a:txBody>
                  <a:tcPr marL="6779" marR="6779" marT="6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744171"/>
                  </a:ext>
                </a:extLst>
              </a:tr>
              <a:tr h="376774"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Public Services Total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$191,675.00</a:t>
                      </a:r>
                    </a:p>
                  </a:txBody>
                  <a:tcPr marL="6779" marR="6779" marT="67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55849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2446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0C215-0CE4-7E8E-1B27-A3A53FDE7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B0D6334-8EEE-D605-1B65-587610DD4F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7333" y="76200"/>
            <a:ext cx="10042077" cy="1320800"/>
          </a:xfrm>
        </p:spPr>
        <p:txBody>
          <a:bodyPr>
            <a:normAutofit/>
          </a:bodyPr>
          <a:lstStyle/>
          <a:p>
            <a:r>
              <a:rPr lang="en-US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FY 26-27 CDBG – Non-Public Services Funding Requests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F740509-97AB-312B-242C-9A0E7DF08D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215494"/>
              </p:ext>
            </p:extLst>
          </p:nvPr>
        </p:nvGraphicFramePr>
        <p:xfrm>
          <a:off x="325523" y="590550"/>
          <a:ext cx="11540954" cy="4559236"/>
        </p:xfrm>
        <a:graphic>
          <a:graphicData uri="http://schemas.openxmlformats.org/drawingml/2006/table">
            <a:tbl>
              <a:tblPr/>
              <a:tblGrid>
                <a:gridCol w="3119524">
                  <a:extLst>
                    <a:ext uri="{9D8B030D-6E8A-4147-A177-3AD203B41FA5}">
                      <a16:colId xmlns:a16="http://schemas.microsoft.com/office/drawing/2014/main" val="18475316"/>
                    </a:ext>
                  </a:extLst>
                </a:gridCol>
                <a:gridCol w="6086202">
                  <a:extLst>
                    <a:ext uri="{9D8B030D-6E8A-4147-A177-3AD203B41FA5}">
                      <a16:colId xmlns:a16="http://schemas.microsoft.com/office/drawing/2014/main" val="1540488730"/>
                    </a:ext>
                  </a:extLst>
                </a:gridCol>
                <a:gridCol w="2335228">
                  <a:extLst>
                    <a:ext uri="{9D8B030D-6E8A-4147-A177-3AD203B41FA5}">
                      <a16:colId xmlns:a16="http://schemas.microsoft.com/office/drawing/2014/main" val="25284720"/>
                    </a:ext>
                  </a:extLst>
                </a:gridCol>
              </a:tblGrid>
              <a:tr h="411755">
                <a:tc gridSpan="3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4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Non-Public Services - Anticipated Allocation - $ 715,000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658243"/>
                  </a:ext>
                </a:extLst>
              </a:tr>
              <a:tr h="4819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Organization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Program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FY 26-27 Requested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141994"/>
                  </a:ext>
                </a:extLst>
              </a:tr>
              <a:tr h="61601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City of Rialto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Curb, Gutter, Sidewalk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200,000.00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498404"/>
                  </a:ext>
                </a:extLst>
              </a:tr>
              <a:tr h="61601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City of Rialto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Mobile Home Rehabilitation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60,000.00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594809"/>
                  </a:ext>
                </a:extLst>
              </a:tr>
              <a:tr h="6009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City of Rialto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Section 108 Loan Repayment (Required Funding)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143,791.10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1424699"/>
                  </a:ext>
                </a:extLst>
              </a:tr>
              <a:tr h="6833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City of Rialto Police Department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Public Safety Camera and Crime Prevention </a:t>
                      </a:r>
                    </a:p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Infrastructure Project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490,000.00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995482"/>
                  </a:ext>
                </a:extLst>
              </a:tr>
              <a:tr h="6833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Rialto Chamber of Commerce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Route 66 Centennial Small Business Hop </a:t>
                      </a:r>
                    </a:p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&amp; Workforce Development Initiative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50,000.00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071705"/>
                  </a:ext>
                </a:extLst>
              </a:tr>
              <a:tr h="465769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Non-Public Services 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943,791.10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38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780853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23427</TotalTime>
  <Words>895</Words>
  <Application>Microsoft Office PowerPoint</Application>
  <PresentationFormat>Widescreen</PresentationFormat>
  <Paragraphs>206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Century Gothic</vt:lpstr>
      <vt:lpstr>Trebuchet MS</vt:lpstr>
      <vt:lpstr>Wingdings</vt:lpstr>
      <vt:lpstr>Wingdings 3</vt:lpstr>
      <vt:lpstr>Facet</vt:lpstr>
      <vt:lpstr>City of RIALTO             </vt:lpstr>
      <vt:lpstr>Agenda</vt:lpstr>
      <vt:lpstr>Timeline</vt:lpstr>
      <vt:lpstr>Reporting</vt:lpstr>
      <vt:lpstr>Reporting</vt:lpstr>
      <vt:lpstr>Reporting</vt:lpstr>
      <vt:lpstr>What is CDBG?  </vt:lpstr>
      <vt:lpstr>CDBG Objectives</vt:lpstr>
      <vt:lpstr>Eligible  Activities</vt:lpstr>
      <vt:lpstr>CDBG FUNDING</vt:lpstr>
      <vt:lpstr>CDBG FUNDING</vt:lpstr>
      <vt:lpstr>Application Workshop</vt:lpstr>
      <vt:lpstr>FY 26-27 CDBG Program Applicant Presentations</vt:lpstr>
      <vt:lpstr>FY 26-27 CDBG – Administration Funding Requests</vt:lpstr>
      <vt:lpstr>FY 26-27 CDBG – Public Services Funding Requests</vt:lpstr>
      <vt:lpstr>FY 26-27 CDBG – Non-Public Services Funding Requests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Development Block Grant Program 2018/2019</dc:title>
  <dc:creator>Arya</dc:creator>
  <cp:lastModifiedBy>Cindy Hernandez</cp:lastModifiedBy>
  <cp:revision>76</cp:revision>
  <cp:lastPrinted>2019-01-23T18:53:41Z</cp:lastPrinted>
  <dcterms:created xsi:type="dcterms:W3CDTF">2018-01-08T18:14:10Z</dcterms:created>
  <dcterms:modified xsi:type="dcterms:W3CDTF">2026-04-03T22:06:40Z</dcterms:modified>
</cp:coreProperties>
</file>