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257" r:id="rId2"/>
    <p:sldId id="258" r:id="rId3"/>
    <p:sldId id="264" r:id="rId4"/>
    <p:sldId id="262" r:id="rId5"/>
    <p:sldId id="263" r:id="rId6"/>
    <p:sldId id="260" r:id="rId7"/>
    <p:sldId id="259" r:id="rId8"/>
    <p:sldId id="261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Rodney Schmidt" initials="RS" lastIdx="1" clrIdx="0">
    <p:extLst>
      <p:ext uri="{19B8F6BF-5375-455C-9EA6-DF929625EA0E}">
        <p15:presenceInfo xmlns:p15="http://schemas.microsoft.com/office/powerpoint/2012/main" userId="S::rschmidt@rialtoca.gov::7490ae0a-e8b5-47ab-aee7-dca992a8e05c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C4B1156A-380E-4F78-BDF5-A606A8083BF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3529" autoAdjust="0"/>
  </p:normalViewPr>
  <p:slideViewPr>
    <p:cSldViewPr snapToGrid="0">
      <p:cViewPr>
        <p:scale>
          <a:sx n="100" d="100"/>
          <a:sy n="100" d="100"/>
        </p:scale>
        <p:origin x="936" y="396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69" d="100"/>
          <a:sy n="69" d="100"/>
        </p:scale>
        <p:origin x="2784" y="7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4156040-AF98-4F2C-9909-9F2439F6F588}" type="doc">
      <dgm:prSet loTypeId="urn:microsoft.com/office/officeart/2005/8/layout/process2" loCatId="process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74020AF3-C700-4606-8917-C6A353D7963A}">
      <dgm:prSet phldrT="[Text]" custT="1"/>
      <dgm:spPr/>
      <dgm:t>
        <a:bodyPr/>
        <a:lstStyle/>
        <a:p>
          <a:r>
            <a:rPr lang="en-US" sz="1800" dirty="0"/>
            <a:t>Bike Stand Placement</a:t>
          </a:r>
        </a:p>
        <a:p>
          <a:r>
            <a:rPr lang="en-US" sz="1800" dirty="0"/>
            <a:t> June 14-July10</a:t>
          </a:r>
        </a:p>
      </dgm:t>
      <dgm:extLst>
        <a:ext uri="{E40237B7-FDA0-4F09-8148-C483321AD2D9}">
          <dgm14:cNvPr xmlns:dgm14="http://schemas.microsoft.com/office/drawing/2010/diagram" id="0" name="" title="Step 1 title"/>
        </a:ext>
      </dgm:extLst>
    </dgm:pt>
    <dgm:pt modelId="{87D99D21-0B4A-4259-89FB-0E5941CB535C}" type="parTrans" cxnId="{B0E2386F-A443-4201-8130-FB9CC25AA154}">
      <dgm:prSet/>
      <dgm:spPr/>
      <dgm:t>
        <a:bodyPr/>
        <a:lstStyle/>
        <a:p>
          <a:endParaRPr lang="en-US"/>
        </a:p>
      </dgm:t>
    </dgm:pt>
    <dgm:pt modelId="{6CFF1BD9-AE1F-4488-8B72-01186EADA6FF}" type="sibTrans" cxnId="{B0E2386F-A443-4201-8130-FB9CC25AA154}">
      <dgm:prSet/>
      <dgm:spPr/>
      <dgm:t>
        <a:bodyPr/>
        <a:lstStyle/>
        <a:p>
          <a:endParaRPr lang="en-US"/>
        </a:p>
      </dgm:t>
    </dgm:pt>
    <dgm:pt modelId="{12E26E22-71B0-4386-A84F-ABF2FF66A99F}">
      <dgm:prSet phldrT="[Text]" custT="1"/>
      <dgm:spPr/>
      <dgm:t>
        <a:bodyPr/>
        <a:lstStyle/>
        <a:p>
          <a:r>
            <a:rPr lang="en-US" sz="1800" dirty="0"/>
            <a:t>Bike Placement &amp; Test</a:t>
          </a:r>
        </a:p>
        <a:p>
          <a:r>
            <a:rPr lang="en-US" sz="1800" dirty="0"/>
            <a:t>July 3-July 10</a:t>
          </a:r>
        </a:p>
      </dgm:t>
      <dgm:extLst>
        <a:ext uri="{E40237B7-FDA0-4F09-8148-C483321AD2D9}">
          <dgm14:cNvPr xmlns:dgm14="http://schemas.microsoft.com/office/drawing/2010/diagram" id="0" name="" title="Step 2 title"/>
        </a:ext>
      </dgm:extLst>
    </dgm:pt>
    <dgm:pt modelId="{3A6CB3CB-0F71-4CA8-93AA-0E3E3D59D313}" type="parTrans" cxnId="{937639B3-2352-48E4-A96B-F63DF2119D92}">
      <dgm:prSet/>
      <dgm:spPr/>
      <dgm:t>
        <a:bodyPr/>
        <a:lstStyle/>
        <a:p>
          <a:endParaRPr lang="en-US"/>
        </a:p>
      </dgm:t>
    </dgm:pt>
    <dgm:pt modelId="{E1826C46-15A2-4345-B986-53D05F21F155}" type="sibTrans" cxnId="{937639B3-2352-48E4-A96B-F63DF2119D92}">
      <dgm:prSet/>
      <dgm:spPr/>
      <dgm:t>
        <a:bodyPr/>
        <a:lstStyle/>
        <a:p>
          <a:endParaRPr lang="en-US"/>
        </a:p>
      </dgm:t>
    </dgm:pt>
    <dgm:pt modelId="{A8B05E70-CCF1-4080-8EEE-6873C9D4B630}">
      <dgm:prSet phldrT="[Text]" custT="1"/>
      <dgm:spPr/>
      <dgm:t>
        <a:bodyPr/>
        <a:lstStyle/>
        <a:p>
          <a:r>
            <a:rPr lang="en-US" sz="1800"/>
            <a:t>Bike Outreach</a:t>
          </a:r>
        </a:p>
        <a:p>
          <a:r>
            <a:rPr lang="en-US" sz="1800"/>
            <a:t>June 9-30</a:t>
          </a:r>
          <a:endParaRPr lang="en-US" sz="1800" dirty="0"/>
        </a:p>
      </dgm:t>
      <dgm:extLst>
        <a:ext uri="{E40237B7-FDA0-4F09-8148-C483321AD2D9}">
          <dgm14:cNvPr xmlns:dgm14="http://schemas.microsoft.com/office/drawing/2010/diagram" id="0" name="" title="Step 3 title"/>
        </a:ext>
      </dgm:extLst>
    </dgm:pt>
    <dgm:pt modelId="{11D1F3D3-0002-4131-9F84-22FBF8692DA9}" type="parTrans" cxnId="{B8B909D0-D4F6-48D4-81DA-A58F34AE3646}">
      <dgm:prSet/>
      <dgm:spPr/>
      <dgm:t>
        <a:bodyPr/>
        <a:lstStyle/>
        <a:p>
          <a:endParaRPr lang="en-US"/>
        </a:p>
      </dgm:t>
    </dgm:pt>
    <dgm:pt modelId="{B6438016-7365-4FC0-A372-D90585B4B6EE}" type="sibTrans" cxnId="{B8B909D0-D4F6-48D4-81DA-A58F34AE3646}">
      <dgm:prSet/>
      <dgm:spPr/>
      <dgm:t>
        <a:bodyPr/>
        <a:lstStyle/>
        <a:p>
          <a:endParaRPr lang="en-US"/>
        </a:p>
      </dgm:t>
    </dgm:pt>
    <dgm:pt modelId="{B726EC30-E774-46B3-A7EE-F5DEFB6AF5FE}" type="pres">
      <dgm:prSet presAssocID="{44156040-AF98-4F2C-9909-9F2439F6F588}" presName="linearFlow" presStyleCnt="0">
        <dgm:presLayoutVars>
          <dgm:resizeHandles val="exact"/>
        </dgm:presLayoutVars>
      </dgm:prSet>
      <dgm:spPr/>
    </dgm:pt>
    <dgm:pt modelId="{05658302-8E48-4162-A15C-47CA65450D6E}" type="pres">
      <dgm:prSet presAssocID="{74020AF3-C700-4606-8917-C6A353D7963A}" presName="node" presStyleLbl="node1" presStyleIdx="0" presStyleCnt="3" custScaleX="128418">
        <dgm:presLayoutVars>
          <dgm:bulletEnabled val="1"/>
        </dgm:presLayoutVars>
      </dgm:prSet>
      <dgm:spPr/>
    </dgm:pt>
    <dgm:pt modelId="{7CE58CF7-21E8-46B1-A64B-571DD9D3766A}" type="pres">
      <dgm:prSet presAssocID="{6CFF1BD9-AE1F-4488-8B72-01186EADA6FF}" presName="sibTrans" presStyleLbl="sibTrans2D1" presStyleIdx="0" presStyleCnt="2"/>
      <dgm:spPr/>
    </dgm:pt>
    <dgm:pt modelId="{A5F342F4-D52A-4A2B-BB40-BF811A7A18EA}" type="pres">
      <dgm:prSet presAssocID="{6CFF1BD9-AE1F-4488-8B72-01186EADA6FF}" presName="connectorText" presStyleLbl="sibTrans2D1" presStyleIdx="0" presStyleCnt="2"/>
      <dgm:spPr/>
    </dgm:pt>
    <dgm:pt modelId="{92374940-FD51-46FA-8050-4176B3C75412}" type="pres">
      <dgm:prSet presAssocID="{12E26E22-71B0-4386-A84F-ABF2FF66A99F}" presName="node" presStyleLbl="node1" presStyleIdx="1" presStyleCnt="3" custScaleX="126607">
        <dgm:presLayoutVars>
          <dgm:bulletEnabled val="1"/>
        </dgm:presLayoutVars>
      </dgm:prSet>
      <dgm:spPr/>
    </dgm:pt>
    <dgm:pt modelId="{D1A9E657-DADE-4A2C-A8AD-AEE7CA0A1AA4}" type="pres">
      <dgm:prSet presAssocID="{E1826C46-15A2-4345-B986-53D05F21F155}" presName="sibTrans" presStyleLbl="sibTrans2D1" presStyleIdx="1" presStyleCnt="2"/>
      <dgm:spPr/>
    </dgm:pt>
    <dgm:pt modelId="{1AFF9746-09E9-4917-9BB1-CD49EF1AAD2A}" type="pres">
      <dgm:prSet presAssocID="{E1826C46-15A2-4345-B986-53D05F21F155}" presName="connectorText" presStyleLbl="sibTrans2D1" presStyleIdx="1" presStyleCnt="2"/>
      <dgm:spPr/>
    </dgm:pt>
    <dgm:pt modelId="{6A374E5C-7325-4B8F-AA49-7DE369C1A08E}" type="pres">
      <dgm:prSet presAssocID="{A8B05E70-CCF1-4080-8EEE-6873C9D4B630}" presName="node" presStyleLbl="node1" presStyleIdx="2" presStyleCnt="3" custScaleX="123892">
        <dgm:presLayoutVars>
          <dgm:bulletEnabled val="1"/>
        </dgm:presLayoutVars>
      </dgm:prSet>
      <dgm:spPr/>
    </dgm:pt>
  </dgm:ptLst>
  <dgm:cxnLst>
    <dgm:cxn modelId="{C06F770D-69B7-4763-B51E-EEEF706DA90E}" type="presOf" srcId="{E1826C46-15A2-4345-B986-53D05F21F155}" destId="{1AFF9746-09E9-4917-9BB1-CD49EF1AAD2A}" srcOrd="1" destOrd="0" presId="urn:microsoft.com/office/officeart/2005/8/layout/process2"/>
    <dgm:cxn modelId="{A9736A11-126B-4A0C-AE31-97E81AE23812}" type="presOf" srcId="{44156040-AF98-4F2C-9909-9F2439F6F588}" destId="{B726EC30-E774-46B3-A7EE-F5DEFB6AF5FE}" srcOrd="0" destOrd="0" presId="urn:microsoft.com/office/officeart/2005/8/layout/process2"/>
    <dgm:cxn modelId="{67DF0E26-6334-456A-8456-26F37C8847D8}" type="presOf" srcId="{E1826C46-15A2-4345-B986-53D05F21F155}" destId="{D1A9E657-DADE-4A2C-A8AD-AEE7CA0A1AA4}" srcOrd="0" destOrd="0" presId="urn:microsoft.com/office/officeart/2005/8/layout/process2"/>
    <dgm:cxn modelId="{B0E2386F-A443-4201-8130-FB9CC25AA154}" srcId="{44156040-AF98-4F2C-9909-9F2439F6F588}" destId="{74020AF3-C700-4606-8917-C6A353D7963A}" srcOrd="0" destOrd="0" parTransId="{87D99D21-0B4A-4259-89FB-0E5941CB535C}" sibTransId="{6CFF1BD9-AE1F-4488-8B72-01186EADA6FF}"/>
    <dgm:cxn modelId="{2E3AFF4F-4E2D-45CA-BBB7-C34A7109041B}" type="presOf" srcId="{6CFF1BD9-AE1F-4488-8B72-01186EADA6FF}" destId="{7CE58CF7-21E8-46B1-A64B-571DD9D3766A}" srcOrd="0" destOrd="0" presId="urn:microsoft.com/office/officeart/2005/8/layout/process2"/>
    <dgm:cxn modelId="{399DED73-8B54-4F41-A0FB-E2C7252B4691}" type="presOf" srcId="{6CFF1BD9-AE1F-4488-8B72-01186EADA6FF}" destId="{A5F342F4-D52A-4A2B-BB40-BF811A7A18EA}" srcOrd="1" destOrd="0" presId="urn:microsoft.com/office/officeart/2005/8/layout/process2"/>
    <dgm:cxn modelId="{88B02855-2D52-4771-A683-E7DE68152689}" type="presOf" srcId="{74020AF3-C700-4606-8917-C6A353D7963A}" destId="{05658302-8E48-4162-A15C-47CA65450D6E}" srcOrd="0" destOrd="0" presId="urn:microsoft.com/office/officeart/2005/8/layout/process2"/>
    <dgm:cxn modelId="{0B945F99-B074-4CA2-A2F2-8D258FFA9F7F}" type="presOf" srcId="{12E26E22-71B0-4386-A84F-ABF2FF66A99F}" destId="{92374940-FD51-46FA-8050-4176B3C75412}" srcOrd="0" destOrd="0" presId="urn:microsoft.com/office/officeart/2005/8/layout/process2"/>
    <dgm:cxn modelId="{937639B3-2352-48E4-A96B-F63DF2119D92}" srcId="{44156040-AF98-4F2C-9909-9F2439F6F588}" destId="{12E26E22-71B0-4386-A84F-ABF2FF66A99F}" srcOrd="1" destOrd="0" parTransId="{3A6CB3CB-0F71-4CA8-93AA-0E3E3D59D313}" sibTransId="{E1826C46-15A2-4345-B986-53D05F21F155}"/>
    <dgm:cxn modelId="{B8B909D0-D4F6-48D4-81DA-A58F34AE3646}" srcId="{44156040-AF98-4F2C-9909-9F2439F6F588}" destId="{A8B05E70-CCF1-4080-8EEE-6873C9D4B630}" srcOrd="2" destOrd="0" parTransId="{11D1F3D3-0002-4131-9F84-22FBF8692DA9}" sibTransId="{B6438016-7365-4FC0-A372-D90585B4B6EE}"/>
    <dgm:cxn modelId="{5CAE7DEC-1B83-4B05-BABA-DE8D7FA292C0}" type="presOf" srcId="{A8B05E70-CCF1-4080-8EEE-6873C9D4B630}" destId="{6A374E5C-7325-4B8F-AA49-7DE369C1A08E}" srcOrd="0" destOrd="0" presId="urn:microsoft.com/office/officeart/2005/8/layout/process2"/>
    <dgm:cxn modelId="{7092A0F0-B9FC-4A54-BC70-7EDDE8C404B0}" type="presParOf" srcId="{B726EC30-E774-46B3-A7EE-F5DEFB6AF5FE}" destId="{05658302-8E48-4162-A15C-47CA65450D6E}" srcOrd="0" destOrd="0" presId="urn:microsoft.com/office/officeart/2005/8/layout/process2"/>
    <dgm:cxn modelId="{FF5EF927-870A-4048-8D48-74046B1EE64B}" type="presParOf" srcId="{B726EC30-E774-46B3-A7EE-F5DEFB6AF5FE}" destId="{7CE58CF7-21E8-46B1-A64B-571DD9D3766A}" srcOrd="1" destOrd="0" presId="urn:microsoft.com/office/officeart/2005/8/layout/process2"/>
    <dgm:cxn modelId="{896C562F-9E78-4B19-B5BA-76AF29E6F6F7}" type="presParOf" srcId="{7CE58CF7-21E8-46B1-A64B-571DD9D3766A}" destId="{A5F342F4-D52A-4A2B-BB40-BF811A7A18EA}" srcOrd="0" destOrd="0" presId="urn:microsoft.com/office/officeart/2005/8/layout/process2"/>
    <dgm:cxn modelId="{D08D67A0-95EB-4E90-AE8A-AF9A9172648F}" type="presParOf" srcId="{B726EC30-E774-46B3-A7EE-F5DEFB6AF5FE}" destId="{92374940-FD51-46FA-8050-4176B3C75412}" srcOrd="2" destOrd="0" presId="urn:microsoft.com/office/officeart/2005/8/layout/process2"/>
    <dgm:cxn modelId="{B622E272-6F66-4B50-B98E-EF558378D9C5}" type="presParOf" srcId="{B726EC30-E774-46B3-A7EE-F5DEFB6AF5FE}" destId="{D1A9E657-DADE-4A2C-A8AD-AEE7CA0A1AA4}" srcOrd="3" destOrd="0" presId="urn:microsoft.com/office/officeart/2005/8/layout/process2"/>
    <dgm:cxn modelId="{84BA1AC5-E81B-47F4-98DA-9A18974FDDCA}" type="presParOf" srcId="{D1A9E657-DADE-4A2C-A8AD-AEE7CA0A1AA4}" destId="{1AFF9746-09E9-4917-9BB1-CD49EF1AAD2A}" srcOrd="0" destOrd="0" presId="urn:microsoft.com/office/officeart/2005/8/layout/process2"/>
    <dgm:cxn modelId="{3C2A1997-A73F-4D3E-9039-784EBD3D646B}" type="presParOf" srcId="{B726EC30-E774-46B3-A7EE-F5DEFB6AF5FE}" destId="{6A374E5C-7325-4B8F-AA49-7DE369C1A08E}" srcOrd="4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5658302-8E48-4162-A15C-47CA65450D6E}">
      <dsp:nvSpPr>
        <dsp:cNvPr id="0" name=""/>
        <dsp:cNvSpPr/>
      </dsp:nvSpPr>
      <dsp:spPr>
        <a:xfrm>
          <a:off x="540952" y="0"/>
          <a:ext cx="2702619" cy="1169193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Bike Stand Placement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 June 14-July10</a:t>
          </a:r>
        </a:p>
      </dsp:txBody>
      <dsp:txXfrm>
        <a:off x="575196" y="34244"/>
        <a:ext cx="2634131" cy="1100705"/>
      </dsp:txXfrm>
    </dsp:sp>
    <dsp:sp modelId="{7CE58CF7-21E8-46B1-A64B-571DD9D3766A}">
      <dsp:nvSpPr>
        <dsp:cNvPr id="0" name=""/>
        <dsp:cNvSpPr/>
      </dsp:nvSpPr>
      <dsp:spPr>
        <a:xfrm rot="5400000">
          <a:off x="1673038" y="1198423"/>
          <a:ext cx="438447" cy="526137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100" kern="1200"/>
        </a:p>
      </dsp:txBody>
      <dsp:txXfrm rot="-5400000">
        <a:off x="1734420" y="1242268"/>
        <a:ext cx="315683" cy="306913"/>
      </dsp:txXfrm>
    </dsp:sp>
    <dsp:sp modelId="{92374940-FD51-46FA-8050-4176B3C75412}">
      <dsp:nvSpPr>
        <dsp:cNvPr id="0" name=""/>
        <dsp:cNvSpPr/>
      </dsp:nvSpPr>
      <dsp:spPr>
        <a:xfrm>
          <a:off x="560009" y="1753790"/>
          <a:ext cx="2664506" cy="1169193"/>
        </a:xfrm>
        <a:prstGeom prst="roundRect">
          <a:avLst>
            <a:gd name="adj" fmla="val 10000"/>
          </a:avLst>
        </a:prstGeom>
        <a:solidFill>
          <a:schemeClr val="accent4">
            <a:hueOff val="3839033"/>
            <a:satOff val="41216"/>
            <a:lumOff val="254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Bike Placement &amp; Test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July 3-July 10</a:t>
          </a:r>
        </a:p>
      </dsp:txBody>
      <dsp:txXfrm>
        <a:off x="594253" y="1788034"/>
        <a:ext cx="2596018" cy="1100705"/>
      </dsp:txXfrm>
    </dsp:sp>
    <dsp:sp modelId="{D1A9E657-DADE-4A2C-A8AD-AEE7CA0A1AA4}">
      <dsp:nvSpPr>
        <dsp:cNvPr id="0" name=""/>
        <dsp:cNvSpPr/>
      </dsp:nvSpPr>
      <dsp:spPr>
        <a:xfrm rot="5400000">
          <a:off x="1673038" y="2952214"/>
          <a:ext cx="438447" cy="526137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7678065"/>
            <a:satOff val="82431"/>
            <a:lumOff val="50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100" kern="1200"/>
        </a:p>
      </dsp:txBody>
      <dsp:txXfrm rot="-5400000">
        <a:off x="1734420" y="2996059"/>
        <a:ext cx="315683" cy="306913"/>
      </dsp:txXfrm>
    </dsp:sp>
    <dsp:sp modelId="{6A374E5C-7325-4B8F-AA49-7DE369C1A08E}">
      <dsp:nvSpPr>
        <dsp:cNvPr id="0" name=""/>
        <dsp:cNvSpPr/>
      </dsp:nvSpPr>
      <dsp:spPr>
        <a:xfrm>
          <a:off x="588578" y="3507581"/>
          <a:ext cx="2607367" cy="1169193"/>
        </a:xfrm>
        <a:prstGeom prst="roundRect">
          <a:avLst>
            <a:gd name="adj" fmla="val 10000"/>
          </a:avLst>
        </a:prstGeom>
        <a:solidFill>
          <a:schemeClr val="accent4">
            <a:hueOff val="7678065"/>
            <a:satOff val="82431"/>
            <a:lumOff val="509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Bike Outreach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June 9-30</a:t>
          </a:r>
          <a:endParaRPr lang="en-US" sz="1800" kern="1200" dirty="0"/>
        </a:p>
      </dsp:txBody>
      <dsp:txXfrm>
        <a:off x="622822" y="3541825"/>
        <a:ext cx="2538879" cy="110070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3D5444-F62C-42C3-A75A-D9DBA807730F}" type="datetimeFigureOut">
              <a:rPr lang="en-US" smtClean="0"/>
              <a:t>5/30/2023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A4F617-7A30-41D4-AB86-5D833C98E1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462481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CAA1FA-7B6A-47D2-8D61-F225D71B51FF}" type="datetimeFigureOut">
              <a:rPr lang="en-US" smtClean="0"/>
              <a:t>5/30/2023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9A179D-2D27-49E2-B022-8EDDA2EFE6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46034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i="1" dirty="0">
                <a:latin typeface="Arial" pitchFamily="34" charset="0"/>
                <a:cs typeface="Arial" pitchFamily="34" charset="0"/>
              </a:rPr>
              <a:t>To change the  image on this slide, select the picture and delete it. Then click the Pictures icon in the placeholder to insert your own image.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9A179D-2D27-49E2-B022-8EDDA2EFE68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24225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11"/>
          <p:cNvSpPr>
            <a:spLocks noChangeArrowheads="1"/>
          </p:cNvSpPr>
          <p:nvPr/>
        </p:nvSpPr>
        <p:spPr bwMode="white">
          <a:xfrm>
            <a:off x="8429022" y="0"/>
            <a:ext cx="3762978" cy="6858000"/>
          </a:xfrm>
          <a:custGeom>
            <a:avLst/>
            <a:gdLst>
              <a:gd name="connsiteX0" fmla="*/ 0 w 3762978"/>
              <a:gd name="connsiteY0" fmla="*/ 0 h 6858000"/>
              <a:gd name="connsiteX1" fmla="*/ 3762978 w 3762978"/>
              <a:gd name="connsiteY1" fmla="*/ 0 h 6858000"/>
              <a:gd name="connsiteX2" fmla="*/ 3762978 w 3762978"/>
              <a:gd name="connsiteY2" fmla="*/ 6858000 h 6858000"/>
              <a:gd name="connsiteX3" fmla="*/ 338667 w 3762978"/>
              <a:gd name="connsiteY3" fmla="*/ 6858000 h 6858000"/>
              <a:gd name="connsiteX4" fmla="*/ 1189567 w 3762978"/>
              <a:gd name="connsiteY4" fmla="*/ 43370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62978" h="6858000">
                <a:moveTo>
                  <a:pt x="0" y="0"/>
                </a:moveTo>
                <a:lnTo>
                  <a:pt x="3762978" y="0"/>
                </a:lnTo>
                <a:lnTo>
                  <a:pt x="3762978" y="6858000"/>
                </a:lnTo>
                <a:lnTo>
                  <a:pt x="338667" y="6858000"/>
                </a:lnTo>
                <a:lnTo>
                  <a:pt x="1189567" y="433705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800"/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>
            <a:off x="8145385" y="0"/>
            <a:ext cx="1672169" cy="6858000"/>
          </a:xfrm>
          <a:custGeom>
            <a:avLst/>
            <a:gdLst/>
            <a:ahLst/>
            <a:cxnLst/>
            <a:rect l="l" t="t" r="r" b="b"/>
            <a:pathLst>
              <a:path w="1254127" h="6858000">
                <a:moveTo>
                  <a:pt x="0" y="0"/>
                </a:moveTo>
                <a:lnTo>
                  <a:pt x="365127" y="0"/>
                </a:lnTo>
                <a:lnTo>
                  <a:pt x="1254127" y="4337050"/>
                </a:lnTo>
                <a:lnTo>
                  <a:pt x="619127" y="6858000"/>
                </a:lnTo>
                <a:lnTo>
                  <a:pt x="257175" y="6858000"/>
                </a:lnTo>
                <a:lnTo>
                  <a:pt x="892175" y="433705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 sz="1800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7950653" y="0"/>
            <a:ext cx="1528232" cy="6858000"/>
          </a:xfrm>
          <a:custGeom>
            <a:avLst/>
            <a:gdLst/>
            <a:ahLst/>
            <a:cxnLst/>
            <a:rect l="l" t="t" r="r" b="b"/>
            <a:pathLst>
              <a:path w="1146174" h="6858000">
                <a:moveTo>
                  <a:pt x="0" y="0"/>
                </a:moveTo>
                <a:lnTo>
                  <a:pt x="253999" y="0"/>
                </a:lnTo>
                <a:lnTo>
                  <a:pt x="1146174" y="4337050"/>
                </a:lnTo>
                <a:lnTo>
                  <a:pt x="511174" y="6858000"/>
                </a:lnTo>
                <a:lnTo>
                  <a:pt x="254000" y="6858000"/>
                </a:lnTo>
                <a:lnTo>
                  <a:pt x="892175" y="433705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innerShdw blurRad="177800" dist="50800" dir="10800000">
              <a:prstClr val="black">
                <a:alpha val="50000"/>
              </a:prstClr>
            </a:inn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 sz="180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95400" y="1873584"/>
            <a:ext cx="6400800" cy="2560320"/>
          </a:xfrm>
        </p:spPr>
        <p:txBody>
          <a:bodyPr anchor="b">
            <a:normAutofit/>
          </a:bodyPr>
          <a:lstStyle>
            <a:lvl1pPr algn="l">
              <a:defRPr sz="40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5400" y="4572000"/>
            <a:ext cx="6400800" cy="1600200"/>
          </a:xfrm>
        </p:spPr>
        <p:txBody>
          <a:bodyPr/>
          <a:lstStyle>
            <a:lvl1pPr marL="0" indent="0" algn="l">
              <a:spcBef>
                <a:spcPts val="1200"/>
              </a:spcBef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512585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A3335-6331-4872-A8B7-ECD55539F4D0}" type="datetimeFigureOut">
              <a:rPr lang="en-US" smtClean="0"/>
              <a:t>5/30/2023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8E3F6-DE14-48B2-B2BC-6FABA9630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6182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Slid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5"/>
          <p:cNvSpPr>
            <a:spLocks noChangeArrowheads="1"/>
          </p:cNvSpPr>
          <p:nvPr/>
        </p:nvSpPr>
        <p:spPr bwMode="white">
          <a:xfrm>
            <a:off x="6540503" y="0"/>
            <a:ext cx="5651496" cy="6858000"/>
          </a:xfrm>
          <a:custGeom>
            <a:avLst/>
            <a:gdLst/>
            <a:ahLst/>
            <a:cxnLst/>
            <a:rect l="l" t="t" r="r" b="b"/>
            <a:pathLst>
              <a:path w="4238622" h="6858000">
                <a:moveTo>
                  <a:pt x="0" y="0"/>
                </a:moveTo>
                <a:lnTo>
                  <a:pt x="4086222" y="0"/>
                </a:lnTo>
                <a:lnTo>
                  <a:pt x="4237035" y="0"/>
                </a:lnTo>
                <a:lnTo>
                  <a:pt x="4238622" y="0"/>
                </a:lnTo>
                <a:lnTo>
                  <a:pt x="4238622" y="6858000"/>
                </a:lnTo>
                <a:lnTo>
                  <a:pt x="4237035" y="6858000"/>
                </a:lnTo>
                <a:lnTo>
                  <a:pt x="4086222" y="6858000"/>
                </a:lnTo>
                <a:lnTo>
                  <a:pt x="254000" y="6858000"/>
                </a:lnTo>
                <a:lnTo>
                  <a:pt x="892175" y="433705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1" name="Freeform 6"/>
          <p:cNvSpPr>
            <a:spLocks/>
          </p:cNvSpPr>
          <p:nvPr/>
        </p:nvSpPr>
        <p:spPr bwMode="auto">
          <a:xfrm>
            <a:off x="6256868" y="0"/>
            <a:ext cx="1672169" cy="6858000"/>
          </a:xfrm>
          <a:custGeom>
            <a:avLst/>
            <a:gdLst/>
            <a:ahLst/>
            <a:cxnLst/>
            <a:rect l="l" t="t" r="r" b="b"/>
            <a:pathLst>
              <a:path w="1254127" h="6858000">
                <a:moveTo>
                  <a:pt x="0" y="0"/>
                </a:moveTo>
                <a:lnTo>
                  <a:pt x="365127" y="0"/>
                </a:lnTo>
                <a:lnTo>
                  <a:pt x="1254127" y="4337050"/>
                </a:lnTo>
                <a:lnTo>
                  <a:pt x="619127" y="6858000"/>
                </a:lnTo>
                <a:lnTo>
                  <a:pt x="257175" y="6858000"/>
                </a:lnTo>
                <a:lnTo>
                  <a:pt x="892175" y="433705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innerShdw blurRad="63500" dist="50800" dir="10800000">
              <a:prstClr val="black">
                <a:alpha val="50000"/>
              </a:prstClr>
            </a:inn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 sz="1800"/>
          </a:p>
        </p:txBody>
      </p:sp>
      <p:sp>
        <p:nvSpPr>
          <p:cNvPr id="12" name="Freeform 7"/>
          <p:cNvSpPr>
            <a:spLocks/>
          </p:cNvSpPr>
          <p:nvPr/>
        </p:nvSpPr>
        <p:spPr bwMode="auto">
          <a:xfrm>
            <a:off x="6062136" y="0"/>
            <a:ext cx="1528232" cy="6858000"/>
          </a:xfrm>
          <a:custGeom>
            <a:avLst/>
            <a:gdLst/>
            <a:ahLst/>
            <a:cxnLst/>
            <a:rect l="l" t="t" r="r" b="b"/>
            <a:pathLst>
              <a:path w="1146174" h="6858000">
                <a:moveTo>
                  <a:pt x="0" y="0"/>
                </a:moveTo>
                <a:lnTo>
                  <a:pt x="253999" y="0"/>
                </a:lnTo>
                <a:lnTo>
                  <a:pt x="1146174" y="4337050"/>
                </a:lnTo>
                <a:lnTo>
                  <a:pt x="511174" y="6858000"/>
                </a:lnTo>
                <a:lnTo>
                  <a:pt x="254000" y="6858000"/>
                </a:lnTo>
                <a:lnTo>
                  <a:pt x="892175" y="433705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innerShdw blurRad="177800" dist="50800" dir="10800000">
              <a:prstClr val="black">
                <a:alpha val="50000"/>
              </a:prstClr>
            </a:inn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 sz="180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95401" y="1873584"/>
            <a:ext cx="5120640" cy="2560320"/>
          </a:xfrm>
        </p:spPr>
        <p:txBody>
          <a:bodyPr anchor="b">
            <a:normAutofit/>
          </a:bodyPr>
          <a:lstStyle>
            <a:lvl1pPr algn="l">
              <a:defRPr sz="40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5" name="Picture Placeholder 14" descr="An empty placeholder to add an image. Click on the placeholder and select the image that you wish to add"/>
          <p:cNvSpPr>
            <a:spLocks noGrp="1"/>
          </p:cNvSpPr>
          <p:nvPr>
            <p:ph type="pic" sz="quarter" idx="10"/>
          </p:nvPr>
        </p:nvSpPr>
        <p:spPr>
          <a:xfrm>
            <a:off x="6743703" y="0"/>
            <a:ext cx="5448297" cy="6858000"/>
          </a:xfrm>
          <a:custGeom>
            <a:avLst/>
            <a:gdLst>
              <a:gd name="connsiteX0" fmla="*/ 0 w 5448297"/>
              <a:gd name="connsiteY0" fmla="*/ 0 h 6858000"/>
              <a:gd name="connsiteX1" fmla="*/ 5448297 w 5448297"/>
              <a:gd name="connsiteY1" fmla="*/ 0 h 6858000"/>
              <a:gd name="connsiteX2" fmla="*/ 5448297 w 5448297"/>
              <a:gd name="connsiteY2" fmla="*/ 6858000 h 6858000"/>
              <a:gd name="connsiteX3" fmla="*/ 338667 w 5448297"/>
              <a:gd name="connsiteY3" fmla="*/ 6858000 h 6858000"/>
              <a:gd name="connsiteX4" fmla="*/ 1185333 w 5448297"/>
              <a:gd name="connsiteY4" fmla="*/ 43370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48297" h="6858000">
                <a:moveTo>
                  <a:pt x="0" y="0"/>
                </a:moveTo>
                <a:lnTo>
                  <a:pt x="5448297" y="0"/>
                </a:lnTo>
                <a:lnTo>
                  <a:pt x="5448297" y="6858000"/>
                </a:lnTo>
                <a:lnTo>
                  <a:pt x="338667" y="6858000"/>
                </a:lnTo>
                <a:lnTo>
                  <a:pt x="1185333" y="4337050"/>
                </a:lnTo>
                <a:close/>
              </a:path>
            </a:pathLst>
          </a:custGeom>
          <a:noFill/>
          <a:ln>
            <a:noFill/>
          </a:ln>
        </p:spPr>
        <p:txBody>
          <a:bodyPr wrap="square" tIns="365760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5401" y="4572000"/>
            <a:ext cx="5120640" cy="1600200"/>
          </a:xfrm>
        </p:spPr>
        <p:txBody>
          <a:bodyPr/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402813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5"/>
          <p:cNvSpPr>
            <a:spLocks noChangeArrowheads="1"/>
          </p:cNvSpPr>
          <p:nvPr/>
        </p:nvSpPr>
        <p:spPr bwMode="white">
          <a:xfrm>
            <a:off x="9622368" y="0"/>
            <a:ext cx="2569632" cy="6858000"/>
          </a:xfrm>
          <a:custGeom>
            <a:avLst/>
            <a:gdLst/>
            <a:ahLst/>
            <a:cxnLst/>
            <a:rect l="l" t="t" r="r" b="b"/>
            <a:pathLst>
              <a:path w="1927224" h="6858000">
                <a:moveTo>
                  <a:pt x="0" y="0"/>
                </a:moveTo>
                <a:lnTo>
                  <a:pt x="1927224" y="0"/>
                </a:lnTo>
                <a:lnTo>
                  <a:pt x="1927224" y="6858000"/>
                </a:lnTo>
                <a:lnTo>
                  <a:pt x="254000" y="6858000"/>
                </a:lnTo>
                <a:lnTo>
                  <a:pt x="892175" y="433705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8" name="Freeform 6"/>
          <p:cNvSpPr>
            <a:spLocks/>
          </p:cNvSpPr>
          <p:nvPr/>
        </p:nvSpPr>
        <p:spPr bwMode="auto">
          <a:xfrm>
            <a:off x="9237132" y="0"/>
            <a:ext cx="1672169" cy="6858000"/>
          </a:xfrm>
          <a:custGeom>
            <a:avLst/>
            <a:gdLst/>
            <a:ahLst/>
            <a:cxnLst/>
            <a:rect l="l" t="t" r="r" b="b"/>
            <a:pathLst>
              <a:path w="1254127" h="6858000">
                <a:moveTo>
                  <a:pt x="0" y="0"/>
                </a:moveTo>
                <a:lnTo>
                  <a:pt x="365127" y="0"/>
                </a:lnTo>
                <a:lnTo>
                  <a:pt x="1254127" y="4337050"/>
                </a:lnTo>
                <a:lnTo>
                  <a:pt x="619127" y="6858000"/>
                </a:lnTo>
                <a:lnTo>
                  <a:pt x="257175" y="6858000"/>
                </a:lnTo>
                <a:lnTo>
                  <a:pt x="892175" y="433705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101600" dist="50800" algn="l" rotWithShape="0">
              <a:prstClr val="black">
                <a:alpha val="25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 sz="1800"/>
          </a:p>
        </p:txBody>
      </p:sp>
      <p:sp>
        <p:nvSpPr>
          <p:cNvPr id="9" name="Freeform 7"/>
          <p:cNvSpPr>
            <a:spLocks/>
          </p:cNvSpPr>
          <p:nvPr/>
        </p:nvSpPr>
        <p:spPr bwMode="auto">
          <a:xfrm>
            <a:off x="9173633" y="0"/>
            <a:ext cx="1460499" cy="6858000"/>
          </a:xfrm>
          <a:custGeom>
            <a:avLst/>
            <a:gdLst/>
            <a:ahLst/>
            <a:cxnLst/>
            <a:rect l="l" t="t" r="r" b="b"/>
            <a:pathLst>
              <a:path w="1095374" h="6858000">
                <a:moveTo>
                  <a:pt x="0" y="0"/>
                </a:moveTo>
                <a:lnTo>
                  <a:pt x="203199" y="0"/>
                </a:lnTo>
                <a:lnTo>
                  <a:pt x="1095374" y="4337050"/>
                </a:lnTo>
                <a:lnTo>
                  <a:pt x="460374" y="6858000"/>
                </a:lnTo>
                <a:lnTo>
                  <a:pt x="257175" y="6858000"/>
                </a:lnTo>
                <a:lnTo>
                  <a:pt x="892175" y="433705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101600" dist="50800" algn="l" rotWithShape="0">
              <a:prstClr val="black">
                <a:alpha val="25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 sz="1800"/>
          </a:p>
        </p:txBody>
      </p:sp>
      <p:sp>
        <p:nvSpPr>
          <p:cNvPr id="10" name="Freeform 7"/>
          <p:cNvSpPr>
            <a:spLocks/>
          </p:cNvSpPr>
          <p:nvPr/>
        </p:nvSpPr>
        <p:spPr bwMode="auto">
          <a:xfrm>
            <a:off x="9173633" y="0"/>
            <a:ext cx="1460499" cy="6858000"/>
          </a:xfrm>
          <a:custGeom>
            <a:avLst/>
            <a:gdLst/>
            <a:ahLst/>
            <a:cxnLst/>
            <a:rect l="l" t="t" r="r" b="b"/>
            <a:pathLst>
              <a:path w="1095374" h="6858000">
                <a:moveTo>
                  <a:pt x="0" y="0"/>
                </a:moveTo>
                <a:lnTo>
                  <a:pt x="203199" y="0"/>
                </a:lnTo>
                <a:lnTo>
                  <a:pt x="1095374" y="4337050"/>
                </a:lnTo>
                <a:lnTo>
                  <a:pt x="460374" y="6858000"/>
                </a:lnTo>
                <a:lnTo>
                  <a:pt x="257175" y="6858000"/>
                </a:lnTo>
                <a:lnTo>
                  <a:pt x="892175" y="433705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innerShdw blurRad="63500" dist="50800" dir="10800000">
              <a:prstClr val="black">
                <a:alpha val="50000"/>
              </a:prstClr>
            </a:inn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 sz="18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8" y="2914650"/>
            <a:ext cx="8046720" cy="1557338"/>
          </a:xfrm>
        </p:spPr>
        <p:txBody>
          <a:bodyPr anchor="b">
            <a:normAutofit/>
          </a:bodyPr>
          <a:lstStyle>
            <a:lvl1pPr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398" y="4589463"/>
            <a:ext cx="8046718" cy="1011237"/>
          </a:xfrm>
        </p:spPr>
        <p:txBody>
          <a:bodyPr/>
          <a:lstStyle>
            <a:lvl1pPr marL="0" indent="0">
              <a:spcBef>
                <a:spcPts val="120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19642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24600" y="1828799"/>
            <a:ext cx="4572000" cy="43434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A3335-6331-4872-A8B7-ECD55539F4D0}" type="datetimeFigureOut">
              <a:rPr lang="en-US" smtClean="0"/>
              <a:t>5/30/2023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8E3F6-DE14-48B2-B2BC-6FABA9630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8206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255134"/>
            <a:ext cx="9601200" cy="103685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1828800"/>
            <a:ext cx="4572000" cy="850392"/>
          </a:xfrm>
        </p:spPr>
        <p:txBody>
          <a:bodyPr anchor="ctr">
            <a:normAutofit/>
          </a:bodyPr>
          <a:lstStyle>
            <a:lvl1pPr marL="0" indent="0">
              <a:buNone/>
              <a:defRPr sz="26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2705100"/>
            <a:ext cx="4572000" cy="34671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24600" y="1828800"/>
            <a:ext cx="4572000" cy="847725"/>
          </a:xfrm>
        </p:spPr>
        <p:txBody>
          <a:bodyPr anchor="ctr">
            <a:normAutofit/>
          </a:bodyPr>
          <a:lstStyle>
            <a:lvl1pPr marL="0" indent="0">
              <a:buNone/>
              <a:defRPr sz="26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24600" y="2705100"/>
            <a:ext cx="4572000" cy="34671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A3335-6331-4872-A8B7-ECD55539F4D0}" type="datetimeFigureOut">
              <a:rPr lang="en-US" smtClean="0"/>
              <a:t>5/30/2023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8E3F6-DE14-48B2-B2BC-6FABA9630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2360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A3335-6331-4872-A8B7-ECD55539F4D0}" type="datetimeFigureOut">
              <a:rPr lang="en-US" smtClean="0"/>
              <a:t>5/30/2023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8E3F6-DE14-48B2-B2BC-6FABA9630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7337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A3335-6331-4872-A8B7-ECD55539F4D0}" type="datetimeFigureOut">
              <a:rPr lang="en-US" smtClean="0"/>
              <a:t>5/30/2023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8E3F6-DE14-48B2-B2BC-6FABA9630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3636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28209" y="1828800"/>
            <a:ext cx="6126480" cy="4343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0" y="1828800"/>
            <a:ext cx="3017520" cy="4343400"/>
          </a:xfrm>
        </p:spPr>
        <p:txBody>
          <a:bodyPr anchor="ctr">
            <a:normAutofit/>
          </a:bodyPr>
          <a:lstStyle>
            <a:lvl1pPr marL="0" indent="0">
              <a:spcBef>
                <a:spcPts val="1200"/>
              </a:spcBef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A3335-6331-4872-A8B7-ECD55539F4D0}" type="datetimeFigureOut">
              <a:rPr lang="en-US" smtClean="0"/>
              <a:t>5/30/2023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8E3F6-DE14-48B2-B2BC-6FABA9630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763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255134"/>
            <a:ext cx="9601200" cy="103685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 descr="An empty placeholder to add an image. Click on the placeholder and select the image that you wish to add"/>
          <p:cNvSpPr>
            <a:spLocks noGrp="1"/>
          </p:cNvSpPr>
          <p:nvPr>
            <p:ph type="pic" idx="1"/>
          </p:nvPr>
        </p:nvSpPr>
        <p:spPr>
          <a:xfrm>
            <a:off x="4724400" y="1828801"/>
            <a:ext cx="6172200" cy="4343400"/>
          </a:xfrm>
        </p:spPr>
        <p:txBody>
          <a:bodyPr tIns="27432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0" y="1828800"/>
            <a:ext cx="3017520" cy="4343400"/>
          </a:xfrm>
        </p:spPr>
        <p:txBody>
          <a:bodyPr anchor="ctr">
            <a:normAutofit/>
          </a:bodyPr>
          <a:lstStyle>
            <a:lvl1pPr marL="0" indent="0">
              <a:spcBef>
                <a:spcPts val="1200"/>
              </a:spcBef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A3335-6331-4872-A8B7-ECD55539F4D0}" type="datetimeFigureOut">
              <a:rPr lang="en-US" smtClean="0"/>
              <a:t>5/30/2023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8E3F6-DE14-48B2-B2BC-6FABA9630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759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Two Pictures with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invGray">
          <a:xfrm>
            <a:off x="1295400" y="5257800"/>
            <a:ext cx="4572000" cy="914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6324599" y="5257800"/>
            <a:ext cx="4572000" cy="914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1295400" y="5257800"/>
            <a:ext cx="4572000" cy="5486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2" name="Rectangle 11"/>
          <p:cNvSpPr/>
          <p:nvPr/>
        </p:nvSpPr>
        <p:spPr>
          <a:xfrm>
            <a:off x="6324599" y="5257800"/>
            <a:ext cx="4572000" cy="5486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255134"/>
            <a:ext cx="9601200" cy="103685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 descr="An empty placeholder to add an image. Click on the placeholder and select the image that you wish to add"/>
          <p:cNvSpPr>
            <a:spLocks noGrp="1"/>
          </p:cNvSpPr>
          <p:nvPr>
            <p:ph type="pic" idx="1"/>
          </p:nvPr>
        </p:nvSpPr>
        <p:spPr>
          <a:xfrm>
            <a:off x="1298448" y="1828801"/>
            <a:ext cx="4572000" cy="3428999"/>
          </a:xfrm>
        </p:spPr>
        <p:txBody>
          <a:bodyPr tIns="27432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invGray">
          <a:xfrm>
            <a:off x="1371273" y="5333098"/>
            <a:ext cx="4420252" cy="839102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Picture Placeholder 2" descr="An empty placeholder to add an image. Click on the placeholder and select the image that you wish to add"/>
          <p:cNvSpPr>
            <a:spLocks noGrp="1"/>
          </p:cNvSpPr>
          <p:nvPr>
            <p:ph type="pic" idx="13"/>
          </p:nvPr>
        </p:nvSpPr>
        <p:spPr>
          <a:xfrm>
            <a:off x="6324600" y="1828801"/>
            <a:ext cx="4572000" cy="3428999"/>
          </a:xfrm>
        </p:spPr>
        <p:txBody>
          <a:bodyPr tIns="27432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3" name="Text Placeholder 3"/>
          <p:cNvSpPr>
            <a:spLocks noGrp="1"/>
          </p:cNvSpPr>
          <p:nvPr>
            <p:ph type="body" sz="half" idx="14"/>
          </p:nvPr>
        </p:nvSpPr>
        <p:spPr bwMode="invGray">
          <a:xfrm>
            <a:off x="6412954" y="5333098"/>
            <a:ext cx="4420252" cy="839102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A3335-6331-4872-A8B7-ECD55539F4D0}" type="datetimeFigureOut">
              <a:rPr lang="en-US" smtClean="0"/>
              <a:t>5/30/2023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8E3F6-DE14-48B2-B2BC-6FABA9630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4010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A3335-6331-4872-A8B7-ECD55539F4D0}" type="datetimeFigureOut">
              <a:rPr lang="en-US" smtClean="0"/>
              <a:t>5/30/2023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8E3F6-DE14-48B2-B2BC-6FABA9630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2945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 rot="5400000">
            <a:off x="7562850" y="2228850"/>
            <a:ext cx="6858000" cy="24003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 rot="5400000">
            <a:off x="6331230" y="3387909"/>
            <a:ext cx="6858000" cy="82183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 rot="5400000">
            <a:off x="6251613" y="3387909"/>
            <a:ext cx="6858000" cy="82183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871318" y="685800"/>
            <a:ext cx="1033272" cy="5486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400" y="685800"/>
            <a:ext cx="7976754" cy="5486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A3335-6331-4872-A8B7-ECD55539F4D0}" type="datetimeFigureOut">
              <a:rPr lang="en-US" smtClean="0"/>
              <a:t>5/30/2023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A7F8E3F6-DE14-48B2-B2BC-6FABA9630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4110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 bwMode="white">
          <a:xfrm>
            <a:off x="0" y="0"/>
            <a:ext cx="12192000" cy="13716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 userDrawn="1"/>
        </p:nvSpPr>
        <p:spPr>
          <a:xfrm>
            <a:off x="0" y="1371600"/>
            <a:ext cx="12192000" cy="82183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 userDrawn="1"/>
        </p:nvSpPr>
        <p:spPr>
          <a:xfrm>
            <a:off x="0" y="1443006"/>
            <a:ext cx="12192000" cy="82183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0" y="255134"/>
            <a:ext cx="9601200" cy="103685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1828800"/>
            <a:ext cx="960120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399" y="6374999"/>
            <a:ext cx="624320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91449" y="6374999"/>
            <a:ext cx="1480705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fld id="{A79A3335-6331-4872-A8B7-ECD55539F4D0}" type="datetimeFigureOut">
              <a:rPr lang="en-US" smtClean="0"/>
              <a:pPr/>
              <a:t>5/30/2023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525000" y="6374999"/>
            <a:ext cx="13716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fld id="{A7F8E3F6-DE14-48B2-B2BC-6FABA9630F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4737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61" r:id="rId11"/>
    <p:sldLayoutId id="2147483658" r:id="rId12"/>
    <p:sldLayoutId id="2147483659" r:id="rId13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defTabSz="914400" rtl="0" eaLnBrk="1" latinLnBrk="0" hangingPunct="1">
        <a:lnSpc>
          <a:spcPct val="90000"/>
        </a:lnSpc>
        <a:spcBef>
          <a:spcPts val="8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defTabSz="914400" rtl="0" eaLnBrk="1" latinLnBrk="0" hangingPunct="1">
        <a:lnSpc>
          <a:spcPct val="90000"/>
        </a:lnSpc>
        <a:spcBef>
          <a:spcPts val="8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lnSpc>
          <a:spcPct val="90000"/>
        </a:lnSpc>
        <a:spcBef>
          <a:spcPts val="8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554480" indent="-228600" algn="l" defTabSz="914400" rtl="0" eaLnBrk="1" latinLnBrk="0" hangingPunct="1">
        <a:lnSpc>
          <a:spcPct val="90000"/>
        </a:lnSpc>
        <a:spcBef>
          <a:spcPts val="8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783080" indent="-228600" algn="l" defTabSz="914400" rtl="0" eaLnBrk="1" latinLnBrk="0" hangingPunct="1">
        <a:lnSpc>
          <a:spcPct val="90000"/>
        </a:lnSpc>
        <a:spcBef>
          <a:spcPts val="8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228600" algn="l" defTabSz="914400" rtl="0" eaLnBrk="1" latinLnBrk="0" hangingPunct="1">
        <a:lnSpc>
          <a:spcPct val="90000"/>
        </a:lnSpc>
        <a:spcBef>
          <a:spcPts val="8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40280" indent="-228600" algn="l" defTabSz="914400" rtl="0" eaLnBrk="1" latinLnBrk="0" hangingPunct="1">
        <a:lnSpc>
          <a:spcPct val="90000"/>
        </a:lnSpc>
        <a:spcBef>
          <a:spcPts val="8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7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6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3281" y="2054015"/>
            <a:ext cx="8086987" cy="1912368"/>
          </a:xfrm>
        </p:spPr>
        <p:txBody>
          <a:bodyPr>
            <a:noAutofit/>
          </a:bodyPr>
          <a:lstStyle/>
          <a:p>
            <a:pPr algn="ctr"/>
            <a:r>
              <a:rPr lang="en-US" sz="7200" dirty="0">
                <a:solidFill>
                  <a:schemeClr val="tx2"/>
                </a:solidFill>
              </a:rPr>
              <a:t>Bike Share Launch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06010" y="3959282"/>
            <a:ext cx="6400800" cy="1600200"/>
          </a:xfrm>
        </p:spPr>
        <p:txBody>
          <a:bodyPr/>
          <a:lstStyle/>
          <a:p>
            <a:pPr algn="ctr"/>
            <a:r>
              <a:rPr lang="en-US" dirty="0">
                <a:solidFill>
                  <a:schemeClr val="tx2"/>
                </a:solidFill>
              </a:rPr>
              <a:t>Parks, Recreation &amp; Community Services</a:t>
            </a:r>
          </a:p>
        </p:txBody>
      </p:sp>
      <p:pic>
        <p:nvPicPr>
          <p:cNvPr id="4" name="Picture 3" descr="Rialto, CA | Official Website">
            <a:extLst>
              <a:ext uri="{FF2B5EF4-FFF2-40B4-BE49-F238E27FC236}">
                <a16:creationId xmlns:a16="http://schemas.microsoft.com/office/drawing/2014/main" id="{40FC9567-0055-470A-9A93-9C2D8AEF8C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0934" y="2960265"/>
            <a:ext cx="2012237" cy="2012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0595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4745" y="320743"/>
            <a:ext cx="9601200" cy="710093"/>
          </a:xfrm>
        </p:spPr>
        <p:txBody>
          <a:bodyPr/>
          <a:lstStyle/>
          <a:p>
            <a:r>
              <a:rPr lang="en-US" dirty="0"/>
              <a:t>PROJECT BACKGROUND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4745" y="1690255"/>
            <a:ext cx="4872132" cy="5043054"/>
          </a:xfrm>
        </p:spPr>
        <p:txBody>
          <a:bodyPr>
            <a:normAutofit/>
          </a:bodyPr>
          <a:lstStyle/>
          <a:p>
            <a:r>
              <a:rPr lang="en-US" sz="2000" dirty="0">
                <a:solidFill>
                  <a:schemeClr val="tx2"/>
                </a:solidFill>
              </a:rPr>
              <a:t>Bikeshare Feasibility study in         2019-2020</a:t>
            </a:r>
          </a:p>
          <a:p>
            <a:r>
              <a:rPr lang="en-US" sz="2000" dirty="0">
                <a:solidFill>
                  <a:schemeClr val="tx2"/>
                </a:solidFill>
              </a:rPr>
              <a:t>Surveyed residents</a:t>
            </a:r>
          </a:p>
          <a:p>
            <a:r>
              <a:rPr lang="en-US" sz="2000" dirty="0">
                <a:solidFill>
                  <a:schemeClr val="tx2"/>
                </a:solidFill>
              </a:rPr>
              <a:t>January 2020, City Council approved (the Study; get RFP, and First Amendment with Alta)</a:t>
            </a:r>
          </a:p>
          <a:p>
            <a:r>
              <a:rPr lang="en-US" sz="2000" dirty="0">
                <a:solidFill>
                  <a:schemeClr val="tx2"/>
                </a:solidFill>
              </a:rPr>
              <a:t>June 2021, City Council (accepted the Grant, awarded Drop Mobility, and authorized Second Amendment with Alta)</a:t>
            </a:r>
          </a:p>
          <a:p>
            <a:r>
              <a:rPr lang="en-US" sz="2000" dirty="0">
                <a:solidFill>
                  <a:schemeClr val="tx2"/>
                </a:solidFill>
              </a:rPr>
              <a:t>March 2022, City Council accepted the implementation program and bike share locations.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2388052-7942-4EBD-A34B-120D4B3371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94105" y="1596680"/>
            <a:ext cx="6752122" cy="494057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12301A3-A8EC-47DF-9F96-28C5C8C252AE}"/>
              </a:ext>
            </a:extLst>
          </p:cNvPr>
          <p:cNvSpPr txBox="1"/>
          <p:nvPr/>
        </p:nvSpPr>
        <p:spPr>
          <a:xfrm>
            <a:off x="9050915" y="5905211"/>
            <a:ext cx="292634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*Original locations identified for study</a:t>
            </a:r>
          </a:p>
        </p:txBody>
      </p:sp>
      <p:pic>
        <p:nvPicPr>
          <p:cNvPr id="4" name="Picture 3" descr="Rialto, CA | Official Website">
            <a:extLst>
              <a:ext uri="{FF2B5EF4-FFF2-40B4-BE49-F238E27FC236}">
                <a16:creationId xmlns:a16="http://schemas.microsoft.com/office/drawing/2014/main" id="{312CE132-2682-A61D-B891-063B36FD6A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47732" y="209413"/>
            <a:ext cx="1032220" cy="1032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9872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4745" y="320743"/>
            <a:ext cx="9601200" cy="710093"/>
          </a:xfrm>
        </p:spPr>
        <p:txBody>
          <a:bodyPr>
            <a:normAutofit/>
          </a:bodyPr>
          <a:lstStyle/>
          <a:p>
            <a:r>
              <a:rPr lang="en-US" sz="4000" dirty="0"/>
              <a:t>BIKE SPECS AND LOOK</a:t>
            </a:r>
          </a:p>
        </p:txBody>
      </p:sp>
      <p:pic>
        <p:nvPicPr>
          <p:cNvPr id="4" name="Picture 3" descr="Rialto, CA | Official Website">
            <a:extLst>
              <a:ext uri="{FF2B5EF4-FFF2-40B4-BE49-F238E27FC236}">
                <a16:creationId xmlns:a16="http://schemas.microsoft.com/office/drawing/2014/main" id="{312CE132-2682-A61D-B891-063B36FD6A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47732" y="209413"/>
            <a:ext cx="1032220" cy="1032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Content Placeholder 12">
            <a:extLst>
              <a:ext uri="{FF2B5EF4-FFF2-40B4-BE49-F238E27FC236}">
                <a16:creationId xmlns:a16="http://schemas.microsoft.com/office/drawing/2014/main" id="{109BE9D9-D538-EB9C-4812-2B3F5287B8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8571" y="2261754"/>
            <a:ext cx="5494938" cy="390092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8495B70-200A-00C4-9E48-7342DB247C6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82242" y="2261754"/>
            <a:ext cx="5687991" cy="3900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45905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670" y="257220"/>
            <a:ext cx="7701093" cy="1192889"/>
          </a:xfrm>
        </p:spPr>
        <p:txBody>
          <a:bodyPr/>
          <a:lstStyle/>
          <a:p>
            <a:r>
              <a:rPr lang="en-US" dirty="0">
                <a:solidFill>
                  <a:schemeClr val="tx2"/>
                </a:solidFill>
              </a:rPr>
              <a:t>HOW WAS RIALTO’S BIKE SHARE PROGRAM FUNDED?</a:t>
            </a:r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660398" y="2013526"/>
            <a:ext cx="6400800" cy="4414983"/>
          </a:xfrm>
        </p:spPr>
        <p:txBody>
          <a:bodyPr>
            <a:no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2"/>
                </a:solidFill>
              </a:rPr>
              <a:t>MSRC Clean Transportation Grant: $244,508 for Bike Share System was accepted by city council on March 27, 2018</a:t>
            </a:r>
            <a:endParaRPr lang="en-US" dirty="0">
              <a:solidFill>
                <a:schemeClr val="tx2"/>
              </a:solidFill>
              <a:highlight>
                <a:srgbClr val="FFFF00"/>
              </a:highlight>
            </a:endParaRPr>
          </a:p>
          <a:p>
            <a:endParaRPr lang="en-US" dirty="0">
              <a:solidFill>
                <a:schemeClr val="tx2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2"/>
                </a:solidFill>
              </a:rPr>
              <a:t>AB2766 Subvention Funds: $166,535 City match, part of the South Coast AQMD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2"/>
                </a:solidFill>
              </a:rPr>
              <a:t>Clean Mobility Options: $1,000,000 for bike share system planning and operations on February 12, 2021</a:t>
            </a:r>
            <a:endParaRPr lang="en-US" dirty="0">
              <a:solidFill>
                <a:schemeClr val="tx2"/>
              </a:solidFill>
              <a:highlight>
                <a:srgbClr val="FFFF00"/>
              </a:highlight>
            </a:endParaRPr>
          </a:p>
        </p:txBody>
      </p:sp>
      <p:pic>
        <p:nvPicPr>
          <p:cNvPr id="3" name="Picture 2" descr="Rialto, CA | Official Website">
            <a:extLst>
              <a:ext uri="{FF2B5EF4-FFF2-40B4-BE49-F238E27FC236}">
                <a16:creationId xmlns:a16="http://schemas.microsoft.com/office/drawing/2014/main" id="{4607F742-0362-7E4B-B1E5-3938BC23EF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47732" y="209413"/>
            <a:ext cx="1032220" cy="1032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6679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212" y="197140"/>
            <a:ext cx="8888112" cy="633766"/>
          </a:xfrm>
        </p:spPr>
        <p:txBody>
          <a:bodyPr>
            <a:noAutofit/>
          </a:bodyPr>
          <a:lstStyle/>
          <a:p>
            <a:r>
              <a:rPr lang="en-US" sz="4000" dirty="0">
                <a:solidFill>
                  <a:schemeClr val="tx2"/>
                </a:solidFill>
              </a:rPr>
              <a:t>BIKE SHARE LOCATIONS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603516" y="1331203"/>
            <a:ext cx="9152880" cy="5224882"/>
          </a:xfrm>
        </p:spPr>
        <p:txBody>
          <a:bodyPr/>
          <a:lstStyle/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Riverside @ San Bernardino (two possible sites) - 5 hoops</a:t>
            </a:r>
            <a:endParaRPr lang="en-US" sz="1800" dirty="0">
              <a:solidFill>
                <a:schemeClr val="tx2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Riverside @ Randall - 4 hoops</a:t>
            </a:r>
            <a:endParaRPr lang="en-US" sz="1800" dirty="0">
              <a:solidFill>
                <a:schemeClr val="tx2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Riverside @ Merrill - 5 hoops</a:t>
            </a:r>
            <a:endParaRPr lang="en-US" sz="1800" dirty="0">
              <a:solidFill>
                <a:schemeClr val="tx2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Metrolink Station - 2 sets of 4 hoops (or 2 sets of 5)</a:t>
            </a:r>
            <a:endParaRPr lang="en-US" sz="1800" dirty="0">
              <a:solidFill>
                <a:schemeClr val="tx2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Riverside @ 1st - 4 hoops </a:t>
            </a:r>
            <a:endParaRPr lang="en-US" sz="1800" dirty="0">
              <a:solidFill>
                <a:schemeClr val="tx2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Pacific Electric Trail @ N. Cactus - 5 hoops</a:t>
            </a:r>
            <a:endParaRPr lang="en-US" sz="1800" dirty="0">
              <a:solidFill>
                <a:schemeClr val="tx2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N. Willow @ Foothill - 4 hoops</a:t>
            </a:r>
            <a:endParaRPr lang="en-US" sz="1800" dirty="0">
              <a:solidFill>
                <a:schemeClr val="tx2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Riverside @ Foothill - 5 hoops</a:t>
            </a:r>
            <a:endParaRPr lang="en-US" sz="1800" dirty="0">
              <a:solidFill>
                <a:schemeClr val="tx2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Foothill @ Arcadia - 5 hoops</a:t>
            </a:r>
            <a:endParaRPr lang="en-US" sz="1800" dirty="0">
              <a:solidFill>
                <a:schemeClr val="tx2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Cedar @ Jackson (Approved to be shifted from Baseline) 5 hoops</a:t>
            </a:r>
            <a:endParaRPr lang="en-US" sz="1800" dirty="0">
              <a:solidFill>
                <a:schemeClr val="tx2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Baseline @ Willow - 5 hoops</a:t>
            </a:r>
            <a:endParaRPr lang="en-US" sz="1800" dirty="0">
              <a:solidFill>
                <a:schemeClr val="tx2"/>
              </a:solidFill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en-US" sz="1800" dirty="0">
              <a:solidFill>
                <a:schemeClr val="tx2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OTHER LOCATIONS ON HOLD (PHASE TWO)</a:t>
            </a:r>
            <a:endParaRPr lang="en-US" sz="2000" dirty="0">
              <a:solidFill>
                <a:schemeClr val="accent1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Renaissance Locations</a:t>
            </a:r>
            <a:endParaRPr lang="en-US" sz="1800" dirty="0">
              <a:solidFill>
                <a:schemeClr val="tx2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N. Cactus Ave &amp; foothill Blvd</a:t>
            </a:r>
            <a:endParaRPr lang="en-US" sz="1800" dirty="0">
              <a:solidFill>
                <a:schemeClr val="tx2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 Cactus Ave South of 2</a:t>
            </a:r>
            <a:r>
              <a:rPr lang="en-US" sz="1800" baseline="300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nd</a:t>
            </a:r>
            <a:r>
              <a:rPr lang="en-US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Street</a:t>
            </a:r>
            <a:endParaRPr lang="en-US" sz="1800" dirty="0">
              <a:solidFill>
                <a:schemeClr val="tx2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S. Riverside Ave &amp; &amp; E. Valley Blvd</a:t>
            </a:r>
            <a:endParaRPr lang="en-US" sz="1800" dirty="0">
              <a:solidFill>
                <a:schemeClr val="tx2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en-US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23E6BFA-3D9B-F388-D03A-90E270AA337B}"/>
              </a:ext>
            </a:extLst>
          </p:cNvPr>
          <p:cNvSpPr txBox="1"/>
          <p:nvPr/>
        </p:nvSpPr>
        <p:spPr>
          <a:xfrm>
            <a:off x="603516" y="942975"/>
            <a:ext cx="40671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PHASE ONE</a:t>
            </a:r>
          </a:p>
        </p:txBody>
      </p:sp>
      <p:pic>
        <p:nvPicPr>
          <p:cNvPr id="5" name="Picture 4" descr="Rialto, CA | Official Website">
            <a:extLst>
              <a:ext uri="{FF2B5EF4-FFF2-40B4-BE49-F238E27FC236}">
                <a16:creationId xmlns:a16="http://schemas.microsoft.com/office/drawing/2014/main" id="{59D3708B-7E88-5D94-850B-1808C11F1A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47732" y="209413"/>
            <a:ext cx="1032220" cy="1032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4778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2048" y="52738"/>
            <a:ext cx="9601200" cy="1036850"/>
          </a:xfrm>
        </p:spPr>
        <p:txBody>
          <a:bodyPr>
            <a:normAutofit/>
          </a:bodyPr>
          <a:lstStyle/>
          <a:p>
            <a:r>
              <a:rPr lang="en-US" sz="4000" dirty="0"/>
              <a:t>COSTS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61575" y="2344256"/>
            <a:ext cx="3793954" cy="3937000"/>
          </a:xfrm>
        </p:spPr>
        <p:txBody>
          <a:bodyPr>
            <a:normAutofit/>
          </a:bodyPr>
          <a:lstStyle/>
          <a:p>
            <a:r>
              <a:rPr lang="en-US" sz="2000" dirty="0">
                <a:solidFill>
                  <a:schemeClr val="tx2"/>
                </a:solidFill>
              </a:rPr>
              <a:t>There is an unlocking fee, along with per minute fee for every ride. </a:t>
            </a:r>
          </a:p>
          <a:p>
            <a:r>
              <a:rPr lang="en-US" sz="2000" dirty="0">
                <a:solidFill>
                  <a:schemeClr val="tx2"/>
                </a:solidFill>
              </a:rPr>
              <a:t>Riders who do not return bikes to the designated locations will incur a standard fine of $50-$200</a:t>
            </a: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871300266"/>
              </p:ext>
            </p:extLst>
          </p:nvPr>
        </p:nvGraphicFramePr>
        <p:xfrm>
          <a:off x="5343787" y="2100976"/>
          <a:ext cx="6286638" cy="4070816"/>
        </p:xfrm>
        <a:graphic>
          <a:graphicData uri="http://schemas.openxmlformats.org/drawingml/2006/table">
            <a:tbl>
              <a:tblPr firstRow="1" bandRow="1">
                <a:tableStyleId>{C4B1156A-380E-4F78-BDF5-A606A8083BF9}</a:tableStyleId>
              </a:tblPr>
              <a:tblGrid>
                <a:gridCol w="209554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9554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9554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017704"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UNLOCK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COST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PER MINUTE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17704"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STANDARD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$1.00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.15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17704"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VETERAN/55+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$.50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.10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17704"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LOW INCOME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$.50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.10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4" name="Picture 3" descr="Rialto, CA | Official Website">
            <a:extLst>
              <a:ext uri="{FF2B5EF4-FFF2-40B4-BE49-F238E27FC236}">
                <a16:creationId xmlns:a16="http://schemas.microsoft.com/office/drawing/2014/main" id="{352171AD-568E-E871-E0E6-BE5DB72A4F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47732" y="209413"/>
            <a:ext cx="1032220" cy="1032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3855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5302" y="39946"/>
            <a:ext cx="10298185" cy="1036850"/>
          </a:xfrm>
        </p:spPr>
        <p:txBody>
          <a:bodyPr>
            <a:normAutofit fontScale="90000"/>
          </a:bodyPr>
          <a:lstStyle/>
          <a:p>
            <a:r>
              <a:rPr lang="en-US" sz="4000" dirty="0"/>
              <a:t>HOW TO USE RIALTO’S BIKE SHARE SYSTEM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1E010C6-26F4-46AF-9C72-EEFFB1350E5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2093"/>
          <a:stretch/>
        </p:blipFill>
        <p:spPr>
          <a:xfrm>
            <a:off x="0" y="1506058"/>
            <a:ext cx="12192000" cy="352809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DEDE7EA-92B9-3CB1-9DD1-313B5533B75F}"/>
              </a:ext>
            </a:extLst>
          </p:cNvPr>
          <p:cNvSpPr txBox="1"/>
          <p:nvPr/>
        </p:nvSpPr>
        <p:spPr>
          <a:xfrm>
            <a:off x="805343" y="5218390"/>
            <a:ext cx="1049462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1200"/>
              </a:spcAft>
              <a:buSzPts val="2250"/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2"/>
                </a:solidFill>
                <a:latin typeface="Gill Sans"/>
                <a:cs typeface="Calibri"/>
                <a:sym typeface="Calibri"/>
              </a:rPr>
              <a:t>Bikes must be locked to a bike rack or signpost</a:t>
            </a:r>
          </a:p>
          <a:p>
            <a:pPr marL="285750" indent="-285750">
              <a:spcAft>
                <a:spcPts val="1200"/>
              </a:spcAft>
              <a:buSzPts val="2250"/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2"/>
                </a:solidFill>
                <a:latin typeface="Gill Sans"/>
                <a:cs typeface="Calibri"/>
                <a:sym typeface="Calibri"/>
              </a:rPr>
              <a:t>Bikes are “geofenced” and may not be locked outside of City limits</a:t>
            </a:r>
          </a:p>
          <a:p>
            <a:endParaRPr lang="en-US" sz="2000" dirty="0"/>
          </a:p>
        </p:txBody>
      </p:sp>
      <p:pic>
        <p:nvPicPr>
          <p:cNvPr id="4" name="Picture 3" descr="Rialto, CA | Official Website">
            <a:extLst>
              <a:ext uri="{FF2B5EF4-FFF2-40B4-BE49-F238E27FC236}">
                <a16:creationId xmlns:a16="http://schemas.microsoft.com/office/drawing/2014/main" id="{3F2FD947-7019-7437-ECD5-C3D28769BA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47732" y="209413"/>
            <a:ext cx="1032220" cy="1032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4231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6995" y="0"/>
            <a:ext cx="9601200" cy="1036850"/>
          </a:xfrm>
        </p:spPr>
        <p:txBody>
          <a:bodyPr>
            <a:normAutofit/>
          </a:bodyPr>
          <a:lstStyle/>
          <a:p>
            <a:r>
              <a:rPr lang="en-US" sz="4000" dirty="0"/>
              <a:t>LAUNCH PROCESS</a:t>
            </a:r>
          </a:p>
        </p:txBody>
      </p:sp>
      <p:graphicFrame>
        <p:nvGraphicFramePr>
          <p:cNvPr id="6" name="Content Placeholder 5" descr="Basic Chevron Process diagram showing 4 steps arranged from left to right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02469813"/>
              </p:ext>
            </p:extLst>
          </p:nvPr>
        </p:nvGraphicFramePr>
        <p:xfrm>
          <a:off x="7995933" y="1819274"/>
          <a:ext cx="3784525" cy="46767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Picture 3" descr="A picture containing bicycle, blue, parked, attached&#10;&#10;Description automatically generated">
            <a:extLst>
              <a:ext uri="{FF2B5EF4-FFF2-40B4-BE49-F238E27FC236}">
                <a16:creationId xmlns:a16="http://schemas.microsoft.com/office/drawing/2014/main" id="{2090EF50-134C-4417-872F-80447FF0C37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1496290"/>
            <a:ext cx="7148946" cy="5361710"/>
          </a:xfrm>
          <a:prstGeom prst="rect">
            <a:avLst/>
          </a:prstGeom>
        </p:spPr>
      </p:pic>
      <p:pic>
        <p:nvPicPr>
          <p:cNvPr id="5" name="Picture 4" descr="Rialto, CA | Official Website">
            <a:extLst>
              <a:ext uri="{FF2B5EF4-FFF2-40B4-BE49-F238E27FC236}">
                <a16:creationId xmlns:a16="http://schemas.microsoft.com/office/drawing/2014/main" id="{E5983398-B5B6-BD77-EB40-2E92C9B6F0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47732" y="209413"/>
            <a:ext cx="1032220" cy="1032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2142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Sales Direction 16X9">
  <a:themeElements>
    <a:clrScheme name="SalesDirection">
      <a:dk1>
        <a:srgbClr val="595959"/>
      </a:dk1>
      <a:lt1>
        <a:sysClr val="window" lastClr="FFFFFF"/>
      </a:lt1>
      <a:dk2>
        <a:srgbClr val="000000"/>
      </a:dk2>
      <a:lt2>
        <a:srgbClr val="F2F2F2"/>
      </a:lt2>
      <a:accent1>
        <a:srgbClr val="1EB8C1"/>
      </a:accent1>
      <a:accent2>
        <a:srgbClr val="EF7920"/>
      </a:accent2>
      <a:accent3>
        <a:srgbClr val="EFC119"/>
      </a:accent3>
      <a:accent4>
        <a:srgbClr val="969890"/>
      </a:accent4>
      <a:accent5>
        <a:srgbClr val="50B4F2"/>
      </a:accent5>
      <a:accent6>
        <a:srgbClr val="C05A3A"/>
      </a:accent6>
      <a:hlink>
        <a:srgbClr val="EFC119"/>
      </a:hlink>
      <a:folHlink>
        <a:srgbClr val="969890"/>
      </a:folHlink>
    </a:clrScheme>
    <a:fontScheme name="Book Antiqua">
      <a:majorFont>
        <a:latin typeface="Book Antiqua"/>
        <a:ea typeface=""/>
        <a:cs typeface=""/>
      </a:majorFont>
      <a:minorFont>
        <a:latin typeface="Book Antiqu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usiness direction presentation (widescreen).potx" id="{D17AB31B-F25B-45F4-B34E-C6982D129A29}" vid="{B63A7B92-8C2A-4E6A-9062-768A2448E61C}"/>
    </a:ext>
  </a:extLst>
</a:theme>
</file>

<file path=ppt/theme/theme2.xml><?xml version="1.0" encoding="utf-8"?>
<a:theme xmlns:a="http://schemas.openxmlformats.org/drawingml/2006/main" name="Office Theme">
  <a:themeElements>
    <a:clrScheme name="SalesDirection">
      <a:dk1>
        <a:srgbClr val="595959"/>
      </a:dk1>
      <a:lt1>
        <a:sysClr val="window" lastClr="FFFFFF"/>
      </a:lt1>
      <a:dk2>
        <a:srgbClr val="000000"/>
      </a:dk2>
      <a:lt2>
        <a:srgbClr val="F2F2F2"/>
      </a:lt2>
      <a:accent1>
        <a:srgbClr val="1EB8C1"/>
      </a:accent1>
      <a:accent2>
        <a:srgbClr val="EF7920"/>
      </a:accent2>
      <a:accent3>
        <a:srgbClr val="EFC119"/>
      </a:accent3>
      <a:accent4>
        <a:srgbClr val="969890"/>
      </a:accent4>
      <a:accent5>
        <a:srgbClr val="50B4F2"/>
      </a:accent5>
      <a:accent6>
        <a:srgbClr val="C05A3A"/>
      </a:accent6>
      <a:hlink>
        <a:srgbClr val="EFC119"/>
      </a:hlink>
      <a:folHlink>
        <a:srgbClr val="969890"/>
      </a:folHlink>
    </a:clrScheme>
    <a:fontScheme name="Book Antiqua">
      <a:majorFont>
        <a:latin typeface="Book Antiqua"/>
        <a:ea typeface=""/>
        <a:cs typeface=""/>
      </a:majorFont>
      <a:minorFont>
        <a:latin typeface="Book Antiqu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SalesDirection">
      <a:dk1>
        <a:srgbClr val="595959"/>
      </a:dk1>
      <a:lt1>
        <a:sysClr val="window" lastClr="FFFFFF"/>
      </a:lt1>
      <a:dk2>
        <a:srgbClr val="000000"/>
      </a:dk2>
      <a:lt2>
        <a:srgbClr val="F2F2F2"/>
      </a:lt2>
      <a:accent1>
        <a:srgbClr val="1EB8C1"/>
      </a:accent1>
      <a:accent2>
        <a:srgbClr val="EF7920"/>
      </a:accent2>
      <a:accent3>
        <a:srgbClr val="EFC119"/>
      </a:accent3>
      <a:accent4>
        <a:srgbClr val="969890"/>
      </a:accent4>
      <a:accent5>
        <a:srgbClr val="50B4F2"/>
      </a:accent5>
      <a:accent6>
        <a:srgbClr val="C05A3A"/>
      </a:accent6>
      <a:hlink>
        <a:srgbClr val="EFC119"/>
      </a:hlink>
      <a:folHlink>
        <a:srgbClr val="969890"/>
      </a:folHlink>
    </a:clrScheme>
    <a:fontScheme name="Book Antiqua">
      <a:majorFont>
        <a:latin typeface="Book Antiqua"/>
        <a:ea typeface=""/>
        <a:cs typeface=""/>
      </a:majorFont>
      <a:minorFont>
        <a:latin typeface="Book Antiqu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350" row="0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78694908-5506-48C0-92B7-38051356AA70}">
  <we:reference id="wa200001409" version="1.0.0.3" store="en-US" storeType="OMEX"/>
  <we:alternateReferences>
    <we:reference id="WA200001409" version="1.0.0.3" store="" storeType="OMEX"/>
  </we:alternateReferences>
  <we:properties/>
  <we:bindings/>
  <we:snapshot xmlns:r="http://schemas.openxmlformats.org/officeDocument/2006/relationships"/>
</we:webextension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12512</TotalTime>
  <Words>416</Words>
  <Application>Microsoft Office PowerPoint</Application>
  <PresentationFormat>Widescreen</PresentationFormat>
  <Paragraphs>61</Paragraphs>
  <Slides>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Book Antiqua</vt:lpstr>
      <vt:lpstr>Calibri</vt:lpstr>
      <vt:lpstr>Gill Sans</vt:lpstr>
      <vt:lpstr>Symbol</vt:lpstr>
      <vt:lpstr>Sales Direction 16X9</vt:lpstr>
      <vt:lpstr>Bike Share Launch</vt:lpstr>
      <vt:lpstr>PROJECT BACKGROUND</vt:lpstr>
      <vt:lpstr>BIKE SPECS AND LOOK</vt:lpstr>
      <vt:lpstr>HOW WAS RIALTO’S BIKE SHARE PROGRAM FUNDED?</vt:lpstr>
      <vt:lpstr>BIKE SHARE LOCATIONS</vt:lpstr>
      <vt:lpstr>COSTS</vt:lpstr>
      <vt:lpstr>HOW TO USE RIALTO’S BIKE SHARE SYSTEM</vt:lpstr>
      <vt:lpstr>LAUNCH PROCESS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Bike Share Launch</dc:title>
  <dc:creator>Rodney Schmidt</dc:creator>
  <cp:lastModifiedBy>Cynthia</cp:lastModifiedBy>
  <cp:revision>23</cp:revision>
  <dcterms:created xsi:type="dcterms:W3CDTF">2023-05-08T19:11:49Z</dcterms:created>
  <dcterms:modified xsi:type="dcterms:W3CDTF">2023-05-31T01:46:40Z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nternalTags">
    <vt:lpwstr/>
  </property>
  <property fmtid="{D5CDD505-2E9C-101B-9397-08002B2CF9AE}" pid="3" name="ContentTypeId">
    <vt:lpwstr>0x010100AA3F7D94069FF64A86F7DFF56D60E3BE</vt:lpwstr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ScenarioTags">
    <vt:lpwstr/>
  </property>
  <property fmtid="{D5CDD505-2E9C-101B-9397-08002B2CF9AE}" pid="7" name="CampaignTags">
    <vt:lpwstr/>
  </property>
</Properties>
</file>