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2"/>
    <p:sldMasterId id="2147483672" r:id="rId3"/>
  </p:sldMasterIdLst>
  <p:notesMasterIdLst>
    <p:notesMasterId r:id="rId14"/>
  </p:notesMasterIdLst>
  <p:handoutMasterIdLst>
    <p:handoutMasterId r:id="rId15"/>
  </p:handoutMasterIdLst>
  <p:sldIdLst>
    <p:sldId id="258" r:id="rId4"/>
    <p:sldId id="265" r:id="rId5"/>
    <p:sldId id="408" r:id="rId6"/>
    <p:sldId id="409" r:id="rId7"/>
    <p:sldId id="412" r:id="rId8"/>
    <p:sldId id="413" r:id="rId9"/>
    <p:sldId id="415" r:id="rId10"/>
    <p:sldId id="418" r:id="rId11"/>
    <p:sldId id="353" r:id="rId12"/>
    <p:sldId id="417"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86224E-7419-0513-282B-6C8A5C629FBE}" name="Donna Biederman" initials="DB" userId="S::DBIEDERMAN@HollywoodFL.org::2248990a-b829-4ada-817d-b0e8850109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1BE5"/>
    <a:srgbClr val="96E2AA"/>
    <a:srgbClr val="B4EAC2"/>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58" autoAdjust="0"/>
    <p:restoredTop sz="76112" autoAdjust="0"/>
  </p:normalViewPr>
  <p:slideViewPr>
    <p:cSldViewPr>
      <p:cViewPr varScale="1">
        <p:scale>
          <a:sx n="76" d="100"/>
          <a:sy n="76" d="100"/>
        </p:scale>
        <p:origin x="1584" y="294"/>
      </p:cViewPr>
      <p:guideLst>
        <p:guide orient="horz" pos="2160"/>
        <p:guide pos="3840"/>
      </p:guideLst>
    </p:cSldViewPr>
  </p:slideViewPr>
  <p:notesTextViewPr>
    <p:cViewPr>
      <p:scale>
        <a:sx n="100" d="100"/>
        <a:sy n="100" d="100"/>
      </p:scale>
      <p:origin x="0" y="0"/>
    </p:cViewPr>
  </p:notesTextViewPr>
  <p:notesViewPr>
    <p:cSldViewPr>
      <p:cViewPr varScale="1">
        <p:scale>
          <a:sx n="89" d="100"/>
          <a:sy n="89"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g"/></Relationships>
</file>

<file path=ppt/diagrams/_rels/data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5" Type="http://schemas.openxmlformats.org/officeDocument/2006/relationships/image" Target="../media/image19.jpg"/><Relationship Id="rId4" Type="http://schemas.openxmlformats.org/officeDocument/2006/relationships/image" Target="../media/image18.jpg"/></Relationships>
</file>

<file path=ppt/diagrams/_rels/data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5" Type="http://schemas.openxmlformats.org/officeDocument/2006/relationships/image" Target="../media/image24.jpg"/><Relationship Id="rId4" Type="http://schemas.openxmlformats.org/officeDocument/2006/relationships/image" Target="../media/image23.jp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g"/></Relationships>
</file>

<file path=ppt/diagrams/_rels/drawing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5" Type="http://schemas.openxmlformats.org/officeDocument/2006/relationships/image" Target="../media/image19.jpg"/><Relationship Id="rId4" Type="http://schemas.openxmlformats.org/officeDocument/2006/relationships/image" Target="../media/image18.jpg"/></Relationships>
</file>

<file path=ppt/diagrams/_rels/drawing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5" Type="http://schemas.openxmlformats.org/officeDocument/2006/relationships/image" Target="../media/image24.jpg"/><Relationship Id="rId4"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03D55-28DC-456B-8090-BE3B06B0BF2E}"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AB098919-C42A-4D68-AB0E-6417071248E5}">
      <dgm:prSet phldrT="[Text]" custT="1"/>
      <dgm:spPr>
        <a:solidFill>
          <a:schemeClr val="tx2">
            <a:lumMod val="75000"/>
          </a:schemeClr>
        </a:solidFill>
      </dgm:spPr>
      <dgm:t>
        <a:bodyPr/>
        <a:lstStyle/>
        <a:p>
          <a:pPr algn="ctr">
            <a:buSzPts val="1000"/>
            <a:buFont typeface="Symbol" panose="05050102010706020507" pitchFamily="18" charset="2"/>
            <a:buChar char=""/>
          </a:pPr>
          <a:r>
            <a:rPr lang="en-US" sz="2200" b="1" dirty="0"/>
            <a:t>Hollywood Boys &amp; Girls Club (1109–1111 N. 69 Way) </a:t>
          </a:r>
        </a:p>
      </dgm:t>
    </dgm:pt>
    <dgm:pt modelId="{09AB85A7-5A19-4571-B1BC-DFC88B2F03A8}" type="parTrans" cxnId="{C99A2960-295A-4BE7-A389-4DF5335AEFB8}">
      <dgm:prSet/>
      <dgm:spPr/>
      <dgm:t>
        <a:bodyPr/>
        <a:lstStyle/>
        <a:p>
          <a:endParaRPr lang="en-US"/>
        </a:p>
      </dgm:t>
    </dgm:pt>
    <dgm:pt modelId="{85A65601-50AC-493D-B60F-27308753BA29}" type="sibTrans" cxnId="{C99A2960-295A-4BE7-A389-4DF5335AEFB8}">
      <dgm:prSet/>
      <dgm:spPr/>
      <dgm:t>
        <a:bodyPr/>
        <a:lstStyle/>
        <a:p>
          <a:endParaRPr lang="en-US"/>
        </a:p>
      </dgm:t>
    </dgm:pt>
    <dgm:pt modelId="{FA2C99A1-3A4F-4434-894E-27500ECA73EA}">
      <dgm:prSet phldrT="[Text]" custT="1"/>
      <dgm:spPr>
        <a:solidFill>
          <a:schemeClr val="tx2">
            <a:lumMod val="75000"/>
          </a:schemeClr>
        </a:solidFill>
      </dgm:spPr>
      <dgm:t>
        <a:bodyPr/>
        <a:lstStyle/>
        <a:p>
          <a:pPr algn="ctr"/>
          <a:r>
            <a:rPr lang="en-US" sz="2200" b="1" dirty="0"/>
            <a:t>Bob Butterworth Park </a:t>
          </a:r>
        </a:p>
        <a:p>
          <a:pPr algn="ctr"/>
          <a:r>
            <a:rPr lang="en-US" sz="2200" b="1" dirty="0"/>
            <a:t>(5202 Washington Street)</a:t>
          </a:r>
        </a:p>
      </dgm:t>
    </dgm:pt>
    <dgm:pt modelId="{330D6248-46D6-4F5B-AE24-8DF0C09DB3E8}" type="parTrans" cxnId="{0F937CE4-3115-4F39-97C6-254E66E32440}">
      <dgm:prSet/>
      <dgm:spPr/>
      <dgm:t>
        <a:bodyPr/>
        <a:lstStyle/>
        <a:p>
          <a:endParaRPr lang="en-US"/>
        </a:p>
      </dgm:t>
    </dgm:pt>
    <dgm:pt modelId="{F3216078-9ED3-4E3B-9955-E3039468C105}" type="sibTrans" cxnId="{0F937CE4-3115-4F39-97C6-254E66E32440}">
      <dgm:prSet/>
      <dgm:spPr/>
      <dgm:t>
        <a:bodyPr/>
        <a:lstStyle/>
        <a:p>
          <a:endParaRPr lang="en-US"/>
        </a:p>
      </dgm:t>
    </dgm:pt>
    <dgm:pt modelId="{9FB03AF6-EE1B-48CB-AE64-6733EA8EB397}">
      <dgm:prSet phldrT="[Text]"/>
      <dgm:spPr>
        <a:solidFill>
          <a:schemeClr val="tx2">
            <a:lumMod val="75000"/>
          </a:schemeClr>
        </a:solidFill>
      </dgm:spPr>
      <dgm:t>
        <a:bodyPr/>
        <a:lstStyle/>
        <a:p>
          <a:pPr algn="l"/>
          <a:endParaRPr lang="en-US" sz="3000" dirty="0"/>
        </a:p>
      </dgm:t>
    </dgm:pt>
    <dgm:pt modelId="{ED00E13E-F60F-4B38-BCB0-7659FF043A9B}" type="parTrans" cxnId="{2AAD4E60-E799-4BF9-B10C-E359435C4316}">
      <dgm:prSet/>
      <dgm:spPr/>
      <dgm:t>
        <a:bodyPr/>
        <a:lstStyle/>
        <a:p>
          <a:endParaRPr lang="en-US"/>
        </a:p>
      </dgm:t>
    </dgm:pt>
    <dgm:pt modelId="{8443F742-9A60-4F03-9645-828DAD27848F}" type="sibTrans" cxnId="{2AAD4E60-E799-4BF9-B10C-E359435C4316}">
      <dgm:prSet/>
      <dgm:spPr/>
      <dgm:t>
        <a:bodyPr/>
        <a:lstStyle/>
        <a:p>
          <a:endParaRPr lang="en-US"/>
        </a:p>
      </dgm:t>
    </dgm:pt>
    <dgm:pt modelId="{602C6FB6-C706-4B63-A53D-22BB3E31ECDF}">
      <dgm:prSet/>
      <dgm:spPr/>
      <dgm:t>
        <a:bodyPr/>
        <a:lstStyle/>
        <a:p>
          <a:pPr algn="l">
            <a:buSzPts val="1000"/>
            <a:buFont typeface="Courier New" panose="02070309020205020404" pitchFamily="49" charset="0"/>
            <a:buChar char="o"/>
          </a:pPr>
          <a:endParaRPr lang="en-US" sz="3600" dirty="0"/>
        </a:p>
      </dgm:t>
    </dgm:pt>
    <dgm:pt modelId="{A254AB9D-CBF8-44D1-A490-E839BEC0CA87}" type="parTrans" cxnId="{C4F361B9-681F-4540-88FD-00BD3499E04C}">
      <dgm:prSet/>
      <dgm:spPr/>
      <dgm:t>
        <a:bodyPr/>
        <a:lstStyle/>
        <a:p>
          <a:endParaRPr lang="en-US"/>
        </a:p>
      </dgm:t>
    </dgm:pt>
    <dgm:pt modelId="{61FFE8E3-F445-4AEA-B4F4-7DDBF24505B2}" type="sibTrans" cxnId="{C4F361B9-681F-4540-88FD-00BD3499E04C}">
      <dgm:prSet/>
      <dgm:spPr/>
      <dgm:t>
        <a:bodyPr/>
        <a:lstStyle/>
        <a:p>
          <a:endParaRPr lang="en-US"/>
        </a:p>
      </dgm:t>
    </dgm:pt>
    <dgm:pt modelId="{CD7207BC-74AE-44C8-AC2E-37DFB8DF6A68}">
      <dgm:prSet phldrT="[Text]" custT="1"/>
      <dgm:spPr>
        <a:solidFill>
          <a:schemeClr val="tx2">
            <a:lumMod val="75000"/>
          </a:schemeClr>
        </a:solidFill>
      </dgm:spPr>
      <dgm:t>
        <a:bodyPr/>
        <a:lstStyle/>
        <a:p>
          <a:pPr algn="l">
            <a:buSzPts val="1000"/>
            <a:buFont typeface="Symbol" panose="05050102010706020507" pitchFamily="18" charset="2"/>
            <a:buChar char=""/>
          </a:pPr>
          <a:r>
            <a:rPr lang="en-US" sz="2200" dirty="0"/>
            <a:t>$250,000 allocated to the expansion and construction of a new Teen Center. </a:t>
          </a:r>
        </a:p>
      </dgm:t>
    </dgm:pt>
    <dgm:pt modelId="{5334049A-F2CC-48C8-B4AF-89AC84A0D3C4}" type="parTrans" cxnId="{5BA30AE7-45E1-43EA-9717-4B1699F5BD89}">
      <dgm:prSet/>
      <dgm:spPr/>
      <dgm:t>
        <a:bodyPr/>
        <a:lstStyle/>
        <a:p>
          <a:endParaRPr lang="en-US"/>
        </a:p>
      </dgm:t>
    </dgm:pt>
    <dgm:pt modelId="{A73AC873-96B9-41F6-B2B1-3CADEBA7B1CC}" type="sibTrans" cxnId="{5BA30AE7-45E1-43EA-9717-4B1699F5BD89}">
      <dgm:prSet/>
      <dgm:spPr/>
      <dgm:t>
        <a:bodyPr/>
        <a:lstStyle/>
        <a:p>
          <a:endParaRPr lang="en-US"/>
        </a:p>
      </dgm:t>
    </dgm:pt>
    <dgm:pt modelId="{85B55319-A256-41E7-B777-779E571D09C2}">
      <dgm:prSet custT="1"/>
      <dgm:spPr/>
      <dgm:t>
        <a:bodyPr/>
        <a:lstStyle/>
        <a:p>
          <a:pPr algn="l">
            <a:buSzPts val="1000"/>
            <a:buFont typeface="Symbol" panose="05050102010706020507" pitchFamily="18" charset="2"/>
            <a:buChar char=""/>
          </a:pPr>
          <a:r>
            <a:rPr lang="en-US" sz="2200" dirty="0"/>
            <a:t>Total project cost: $1.5 million </a:t>
          </a:r>
        </a:p>
      </dgm:t>
    </dgm:pt>
    <dgm:pt modelId="{B230F5D4-1FED-404E-8E91-6E64FEFCCDAC}" type="parTrans" cxnId="{A94B7607-E011-4F22-9F48-7ED5E831C302}">
      <dgm:prSet/>
      <dgm:spPr/>
      <dgm:t>
        <a:bodyPr/>
        <a:lstStyle/>
        <a:p>
          <a:endParaRPr lang="en-US"/>
        </a:p>
      </dgm:t>
    </dgm:pt>
    <dgm:pt modelId="{4B8C2991-C831-4913-9552-E133E5AEF799}" type="sibTrans" cxnId="{A94B7607-E011-4F22-9F48-7ED5E831C302}">
      <dgm:prSet/>
      <dgm:spPr/>
      <dgm:t>
        <a:bodyPr/>
        <a:lstStyle/>
        <a:p>
          <a:endParaRPr lang="en-US"/>
        </a:p>
      </dgm:t>
    </dgm:pt>
    <dgm:pt modelId="{1208EBEE-6E1A-4095-BEDD-933544A9769D}">
      <dgm:prSet/>
      <dgm:spPr/>
      <dgm:t>
        <a:bodyPr/>
        <a:lstStyle/>
        <a:p>
          <a:pPr algn="l">
            <a:buSzPts val="1000"/>
            <a:buFont typeface="Symbol" panose="05050102010706020507" pitchFamily="18" charset="2"/>
            <a:buChar char=""/>
          </a:pPr>
          <a:endParaRPr lang="en-US" sz="1400" dirty="0"/>
        </a:p>
      </dgm:t>
    </dgm:pt>
    <dgm:pt modelId="{BD788AE4-674C-420B-A4CE-656F6DE04D37}" type="parTrans" cxnId="{CE401F67-2CF4-462D-A73A-A927EB2AB4A8}">
      <dgm:prSet/>
      <dgm:spPr/>
      <dgm:t>
        <a:bodyPr/>
        <a:lstStyle/>
        <a:p>
          <a:endParaRPr lang="en-US"/>
        </a:p>
      </dgm:t>
    </dgm:pt>
    <dgm:pt modelId="{3E798E1C-8A2B-48C6-B74F-78351234189F}" type="sibTrans" cxnId="{CE401F67-2CF4-462D-A73A-A927EB2AB4A8}">
      <dgm:prSet/>
      <dgm:spPr/>
      <dgm:t>
        <a:bodyPr/>
        <a:lstStyle/>
        <a:p>
          <a:endParaRPr lang="en-US"/>
        </a:p>
      </dgm:t>
    </dgm:pt>
    <dgm:pt modelId="{29D98094-70D5-4375-9CCC-C4DD1DE359B7}">
      <dgm:prSet phldrT="[Text]" custT="1"/>
      <dgm:spPr>
        <a:solidFill>
          <a:schemeClr val="tx2">
            <a:lumMod val="75000"/>
          </a:schemeClr>
        </a:solidFill>
      </dgm:spPr>
      <dgm:t>
        <a:bodyPr/>
        <a:lstStyle/>
        <a:p>
          <a:pPr algn="l"/>
          <a:r>
            <a:rPr lang="en-US" sz="2200" b="0" dirty="0"/>
            <a:t>$240,000 invested in the development of the COVID Memorial  </a:t>
          </a:r>
        </a:p>
      </dgm:t>
    </dgm:pt>
    <dgm:pt modelId="{0DBB3A66-33DB-411C-925C-F5141E232B00}" type="parTrans" cxnId="{B1A2FE05-1B6C-4AD3-9639-B4E5D4A18B00}">
      <dgm:prSet/>
      <dgm:spPr/>
      <dgm:t>
        <a:bodyPr/>
        <a:lstStyle/>
        <a:p>
          <a:endParaRPr lang="en-US"/>
        </a:p>
      </dgm:t>
    </dgm:pt>
    <dgm:pt modelId="{4275A839-5663-4C00-871E-61E0EF8E428E}" type="sibTrans" cxnId="{B1A2FE05-1B6C-4AD3-9639-B4E5D4A18B00}">
      <dgm:prSet/>
      <dgm:spPr/>
      <dgm:t>
        <a:bodyPr/>
        <a:lstStyle/>
        <a:p>
          <a:endParaRPr lang="en-US"/>
        </a:p>
      </dgm:t>
    </dgm:pt>
    <dgm:pt modelId="{74AAE1D0-C116-4466-9F10-F8C07A7F42F2}" type="pres">
      <dgm:prSet presAssocID="{31503D55-28DC-456B-8090-BE3B06B0BF2E}" presName="Name0" presStyleCnt="0">
        <dgm:presLayoutVars>
          <dgm:dir/>
          <dgm:resizeHandles val="exact"/>
        </dgm:presLayoutVars>
      </dgm:prSet>
      <dgm:spPr/>
    </dgm:pt>
    <dgm:pt modelId="{4907B57C-C4A7-46AE-B030-9C89219F30D7}" type="pres">
      <dgm:prSet presAssocID="{31503D55-28DC-456B-8090-BE3B06B0BF2E}" presName="bkgdShp" presStyleLbl="alignAccFollowNode1" presStyleIdx="0" presStyleCnt="1" custLinFactNeighborX="5037" custLinFactNeighborY="-8867">
        <dgm:style>
          <a:lnRef idx="0">
            <a:scrgbClr r="0" g="0" b="0"/>
          </a:lnRef>
          <a:fillRef idx="0">
            <a:scrgbClr r="0" g="0" b="0"/>
          </a:fillRef>
          <a:effectRef idx="0">
            <a:scrgbClr r="0" g="0" b="0"/>
          </a:effectRef>
          <a:fontRef idx="minor">
            <a:schemeClr val="lt1"/>
          </a:fontRef>
        </dgm:style>
      </dgm:prSet>
      <dgm:spPr>
        <a:solidFill>
          <a:schemeClr val="tx2">
            <a:lumMod val="75000"/>
            <a:alpha val="50000"/>
          </a:schemeClr>
        </a:solidFill>
        <a:ln>
          <a:noFill/>
        </a:ln>
      </dgm:spPr>
    </dgm:pt>
    <dgm:pt modelId="{A822C04D-566B-4455-AAD5-2E081C3A9A66}" type="pres">
      <dgm:prSet presAssocID="{31503D55-28DC-456B-8090-BE3B06B0BF2E}" presName="linComp" presStyleCnt="0"/>
      <dgm:spPr/>
    </dgm:pt>
    <dgm:pt modelId="{95BE8B5C-D2B3-447D-9E47-DF0B84387BB4}" type="pres">
      <dgm:prSet presAssocID="{AB098919-C42A-4D68-AB0E-6417071248E5}" presName="compNode" presStyleCnt="0"/>
      <dgm:spPr/>
    </dgm:pt>
    <dgm:pt modelId="{1B89487F-6508-4F9A-A238-3789451C2B23}" type="pres">
      <dgm:prSet presAssocID="{AB098919-C42A-4D68-AB0E-6417071248E5}" presName="node" presStyleLbl="node1" presStyleIdx="0" presStyleCnt="2" custScaleX="221101" custLinFactNeighborX="-9598" custLinFactNeighborY="150">
        <dgm:presLayoutVars>
          <dgm:bulletEnabled val="1"/>
        </dgm:presLayoutVars>
      </dgm:prSet>
      <dgm:spPr/>
    </dgm:pt>
    <dgm:pt modelId="{3696CA8A-8C89-4FA7-A2C2-03E179E609D1}" type="pres">
      <dgm:prSet presAssocID="{AB098919-C42A-4D68-AB0E-6417071248E5}" presName="invisiNode" presStyleLbl="node1" presStyleIdx="0" presStyleCnt="2"/>
      <dgm:spPr/>
    </dgm:pt>
    <dgm:pt modelId="{9FDD368B-765F-43DA-9E00-54CCB2472D33}" type="pres">
      <dgm:prSet presAssocID="{AB098919-C42A-4D68-AB0E-6417071248E5}" presName="imagNode" presStyleLbl="fgImgPlace1" presStyleIdx="0" presStyleCnt="2" custScaleX="116014" custScaleY="107331" custLinFactNeighborX="-11571" custLinFactNeighborY="-2841"/>
      <dgm:spPr>
        <a:blipFill>
          <a:blip xmlns:r="http://schemas.openxmlformats.org/officeDocument/2006/relationships" r:embed="rId1"/>
          <a:srcRect/>
          <a:stretch>
            <a:fillRect/>
          </a:stretch>
        </a:blipFill>
      </dgm:spPr>
    </dgm:pt>
    <dgm:pt modelId="{9D464FE8-E174-4845-A692-46DE721B3264}" type="pres">
      <dgm:prSet presAssocID="{85A65601-50AC-493D-B60F-27308753BA29}" presName="sibTrans" presStyleLbl="sibTrans2D1" presStyleIdx="0" presStyleCnt="0"/>
      <dgm:spPr/>
    </dgm:pt>
    <dgm:pt modelId="{10FCB2EE-3B39-4A92-B060-A02CDA934CC0}" type="pres">
      <dgm:prSet presAssocID="{FA2C99A1-3A4F-4434-894E-27500ECA73EA}" presName="compNode" presStyleCnt="0"/>
      <dgm:spPr/>
    </dgm:pt>
    <dgm:pt modelId="{40E03233-2528-4EB6-B9E9-C02C0680BBD7}" type="pres">
      <dgm:prSet presAssocID="{FA2C99A1-3A4F-4434-894E-27500ECA73EA}" presName="node" presStyleLbl="node1" presStyleIdx="1" presStyleCnt="2" custScaleX="182214" custLinFactNeighborX="13653" custLinFactNeighborY="266">
        <dgm:presLayoutVars>
          <dgm:bulletEnabled val="1"/>
        </dgm:presLayoutVars>
      </dgm:prSet>
      <dgm:spPr/>
    </dgm:pt>
    <dgm:pt modelId="{5DDAEBD8-0654-43F3-ABA5-8823B9104F8C}" type="pres">
      <dgm:prSet presAssocID="{FA2C99A1-3A4F-4434-894E-27500ECA73EA}" presName="invisiNode" presStyleLbl="node1" presStyleIdx="1" presStyleCnt="2"/>
      <dgm:spPr/>
    </dgm:pt>
    <dgm:pt modelId="{5D495274-7F1B-4AB7-BFC0-89B6E2B2AA1F}" type="pres">
      <dgm:prSet presAssocID="{FA2C99A1-3A4F-4434-894E-27500ECA73EA}" presName="imagNode" presStyleLbl="fgImgPlace1" presStyleIdx="1" presStyleCnt="2" custScaleX="111423" custScaleY="112380" custLinFactNeighborX="16631" custLinFactNeighborY="-2841"/>
      <dgm:spPr>
        <a:blipFill rotWithShape="1">
          <a:blip xmlns:r="http://schemas.openxmlformats.org/officeDocument/2006/relationships" r:embed="rId2"/>
          <a:srcRect/>
          <a:stretch>
            <a:fillRect t="-29000" b="-29000"/>
          </a:stretch>
        </a:blipFill>
      </dgm:spPr>
    </dgm:pt>
  </dgm:ptLst>
  <dgm:cxnLst>
    <dgm:cxn modelId="{B1A2FE05-1B6C-4AD3-9639-B4E5D4A18B00}" srcId="{FA2C99A1-3A4F-4434-894E-27500ECA73EA}" destId="{29D98094-70D5-4375-9CCC-C4DD1DE359B7}" srcOrd="0" destOrd="0" parTransId="{0DBB3A66-33DB-411C-925C-F5141E232B00}" sibTransId="{4275A839-5663-4C00-871E-61E0EF8E428E}"/>
    <dgm:cxn modelId="{A94B7607-E011-4F22-9F48-7ED5E831C302}" srcId="{AB098919-C42A-4D68-AB0E-6417071248E5}" destId="{85B55319-A256-41E7-B777-779E571D09C2}" srcOrd="1" destOrd="0" parTransId="{B230F5D4-1FED-404E-8E91-6E64FEFCCDAC}" sibTransId="{4B8C2991-C831-4913-9552-E133E5AEF799}"/>
    <dgm:cxn modelId="{01D5791D-CDC4-445F-964D-B0F8FA85E605}" type="presOf" srcId="{FA2C99A1-3A4F-4434-894E-27500ECA73EA}" destId="{40E03233-2528-4EB6-B9E9-C02C0680BBD7}" srcOrd="0" destOrd="0" presId="urn:microsoft.com/office/officeart/2005/8/layout/pList2"/>
    <dgm:cxn modelId="{C99A2960-295A-4BE7-A389-4DF5335AEFB8}" srcId="{31503D55-28DC-456B-8090-BE3B06B0BF2E}" destId="{AB098919-C42A-4D68-AB0E-6417071248E5}" srcOrd="0" destOrd="0" parTransId="{09AB85A7-5A19-4571-B1BC-DFC88B2F03A8}" sibTransId="{85A65601-50AC-493D-B60F-27308753BA29}"/>
    <dgm:cxn modelId="{2AAD4E60-E799-4BF9-B10C-E359435C4316}" srcId="{FA2C99A1-3A4F-4434-894E-27500ECA73EA}" destId="{9FB03AF6-EE1B-48CB-AE64-6733EA8EB397}" srcOrd="1" destOrd="0" parTransId="{ED00E13E-F60F-4B38-BCB0-7659FF043A9B}" sibTransId="{8443F742-9A60-4F03-9645-828DAD27848F}"/>
    <dgm:cxn modelId="{CE401F67-2CF4-462D-A73A-A927EB2AB4A8}" srcId="{AB098919-C42A-4D68-AB0E-6417071248E5}" destId="{1208EBEE-6E1A-4095-BEDD-933544A9769D}" srcOrd="2" destOrd="0" parTransId="{BD788AE4-674C-420B-A4CE-656F6DE04D37}" sibTransId="{3E798E1C-8A2B-48C6-B74F-78351234189F}"/>
    <dgm:cxn modelId="{13AFF057-4637-4CBC-9D27-BB5F24B655D7}" type="presOf" srcId="{29D98094-70D5-4375-9CCC-C4DD1DE359B7}" destId="{40E03233-2528-4EB6-B9E9-C02C0680BBD7}" srcOrd="0" destOrd="1" presId="urn:microsoft.com/office/officeart/2005/8/layout/pList2"/>
    <dgm:cxn modelId="{DCFE547E-919B-4774-BF38-A0B76B60A32F}" type="presOf" srcId="{602C6FB6-C706-4B63-A53D-22BB3E31ECDF}" destId="{1B89487F-6508-4F9A-A238-3789451C2B23}" srcOrd="0" destOrd="4" presId="urn:microsoft.com/office/officeart/2005/8/layout/pList2"/>
    <dgm:cxn modelId="{0490A8B1-58E8-4786-9273-9780CB3B0F99}" type="presOf" srcId="{9FB03AF6-EE1B-48CB-AE64-6733EA8EB397}" destId="{40E03233-2528-4EB6-B9E9-C02C0680BBD7}" srcOrd="0" destOrd="2" presId="urn:microsoft.com/office/officeart/2005/8/layout/pList2"/>
    <dgm:cxn modelId="{BCA318B9-0864-4153-A1BD-2A7F31C6294D}" type="presOf" srcId="{AB098919-C42A-4D68-AB0E-6417071248E5}" destId="{1B89487F-6508-4F9A-A238-3789451C2B23}" srcOrd="0" destOrd="0" presId="urn:microsoft.com/office/officeart/2005/8/layout/pList2"/>
    <dgm:cxn modelId="{C4F361B9-681F-4540-88FD-00BD3499E04C}" srcId="{AB098919-C42A-4D68-AB0E-6417071248E5}" destId="{602C6FB6-C706-4B63-A53D-22BB3E31ECDF}" srcOrd="3" destOrd="0" parTransId="{A254AB9D-CBF8-44D1-A490-E839BEC0CA87}" sibTransId="{61FFE8E3-F445-4AEA-B4F4-7DDBF24505B2}"/>
    <dgm:cxn modelId="{434F47C7-247C-4764-B40F-195FD43FAEE0}" type="presOf" srcId="{85A65601-50AC-493D-B60F-27308753BA29}" destId="{9D464FE8-E174-4845-A692-46DE721B3264}" srcOrd="0" destOrd="0" presId="urn:microsoft.com/office/officeart/2005/8/layout/pList2"/>
    <dgm:cxn modelId="{B0ED06C9-A0C5-45D9-A96D-7A1D8F8A80C7}" type="presOf" srcId="{1208EBEE-6E1A-4095-BEDD-933544A9769D}" destId="{1B89487F-6508-4F9A-A238-3789451C2B23}" srcOrd="0" destOrd="3" presId="urn:microsoft.com/office/officeart/2005/8/layout/pList2"/>
    <dgm:cxn modelId="{4EF786C9-266D-4663-A101-DDD15225D37B}" type="presOf" srcId="{31503D55-28DC-456B-8090-BE3B06B0BF2E}" destId="{74AAE1D0-C116-4466-9F10-F8C07A7F42F2}" srcOrd="0" destOrd="0" presId="urn:microsoft.com/office/officeart/2005/8/layout/pList2"/>
    <dgm:cxn modelId="{B42EE5DB-9643-40F9-8C26-0A6BA170DF68}" type="presOf" srcId="{CD7207BC-74AE-44C8-AC2E-37DFB8DF6A68}" destId="{1B89487F-6508-4F9A-A238-3789451C2B23}" srcOrd="0" destOrd="1" presId="urn:microsoft.com/office/officeart/2005/8/layout/pList2"/>
    <dgm:cxn modelId="{0F937CE4-3115-4F39-97C6-254E66E32440}" srcId="{31503D55-28DC-456B-8090-BE3B06B0BF2E}" destId="{FA2C99A1-3A4F-4434-894E-27500ECA73EA}" srcOrd="1" destOrd="0" parTransId="{330D6248-46D6-4F5B-AE24-8DF0C09DB3E8}" sibTransId="{F3216078-9ED3-4E3B-9955-E3039468C105}"/>
    <dgm:cxn modelId="{5BA30AE7-45E1-43EA-9717-4B1699F5BD89}" srcId="{AB098919-C42A-4D68-AB0E-6417071248E5}" destId="{CD7207BC-74AE-44C8-AC2E-37DFB8DF6A68}" srcOrd="0" destOrd="0" parTransId="{5334049A-F2CC-48C8-B4AF-89AC84A0D3C4}" sibTransId="{A73AC873-96B9-41F6-B2B1-3CADEBA7B1CC}"/>
    <dgm:cxn modelId="{AC662DEC-B3D5-4C5A-BE9E-A720DC945291}" type="presOf" srcId="{85B55319-A256-41E7-B777-779E571D09C2}" destId="{1B89487F-6508-4F9A-A238-3789451C2B23}" srcOrd="0" destOrd="2" presId="urn:microsoft.com/office/officeart/2005/8/layout/pList2"/>
    <dgm:cxn modelId="{F54DF7D5-92AB-47E4-87AE-A528598206EF}" type="presParOf" srcId="{74AAE1D0-C116-4466-9F10-F8C07A7F42F2}" destId="{4907B57C-C4A7-46AE-B030-9C89219F30D7}" srcOrd="0" destOrd="0" presId="urn:microsoft.com/office/officeart/2005/8/layout/pList2"/>
    <dgm:cxn modelId="{557E3D4D-A031-4D75-81AA-35470638B8B2}" type="presParOf" srcId="{74AAE1D0-C116-4466-9F10-F8C07A7F42F2}" destId="{A822C04D-566B-4455-AAD5-2E081C3A9A66}" srcOrd="1" destOrd="0" presId="urn:microsoft.com/office/officeart/2005/8/layout/pList2"/>
    <dgm:cxn modelId="{6439D356-02C2-4CB9-9F7A-B27C0E6A67C9}" type="presParOf" srcId="{A822C04D-566B-4455-AAD5-2E081C3A9A66}" destId="{95BE8B5C-D2B3-447D-9E47-DF0B84387BB4}" srcOrd="0" destOrd="0" presId="urn:microsoft.com/office/officeart/2005/8/layout/pList2"/>
    <dgm:cxn modelId="{E604B553-63C7-4AC4-85FA-9BF7B0AE5899}" type="presParOf" srcId="{95BE8B5C-D2B3-447D-9E47-DF0B84387BB4}" destId="{1B89487F-6508-4F9A-A238-3789451C2B23}" srcOrd="0" destOrd="0" presId="urn:microsoft.com/office/officeart/2005/8/layout/pList2"/>
    <dgm:cxn modelId="{0DC7E5DB-A957-4268-B9C8-574CA9439F8D}" type="presParOf" srcId="{95BE8B5C-D2B3-447D-9E47-DF0B84387BB4}" destId="{3696CA8A-8C89-4FA7-A2C2-03E179E609D1}" srcOrd="1" destOrd="0" presId="urn:microsoft.com/office/officeart/2005/8/layout/pList2"/>
    <dgm:cxn modelId="{39DF6389-12CE-4174-B527-7B911A3A120B}" type="presParOf" srcId="{95BE8B5C-D2B3-447D-9E47-DF0B84387BB4}" destId="{9FDD368B-765F-43DA-9E00-54CCB2472D33}" srcOrd="2" destOrd="0" presId="urn:microsoft.com/office/officeart/2005/8/layout/pList2"/>
    <dgm:cxn modelId="{102030E3-8027-4C90-94D4-0D232E3F07F6}" type="presParOf" srcId="{A822C04D-566B-4455-AAD5-2E081C3A9A66}" destId="{9D464FE8-E174-4845-A692-46DE721B3264}" srcOrd="1" destOrd="0" presId="urn:microsoft.com/office/officeart/2005/8/layout/pList2"/>
    <dgm:cxn modelId="{D155493E-0AE9-4198-9443-84672DA38877}" type="presParOf" srcId="{A822C04D-566B-4455-AAD5-2E081C3A9A66}" destId="{10FCB2EE-3B39-4A92-B060-A02CDA934CC0}" srcOrd="2" destOrd="0" presId="urn:microsoft.com/office/officeart/2005/8/layout/pList2"/>
    <dgm:cxn modelId="{48F5F6D8-1393-4722-9EBE-E8D9C5800C9B}" type="presParOf" srcId="{10FCB2EE-3B39-4A92-B060-A02CDA934CC0}" destId="{40E03233-2528-4EB6-B9E9-C02C0680BBD7}" srcOrd="0" destOrd="0" presId="urn:microsoft.com/office/officeart/2005/8/layout/pList2"/>
    <dgm:cxn modelId="{2111569C-2812-4134-B4C6-83D191A3922A}" type="presParOf" srcId="{10FCB2EE-3B39-4A92-B060-A02CDA934CC0}" destId="{5DDAEBD8-0654-43F3-ABA5-8823B9104F8C}" srcOrd="1" destOrd="0" presId="urn:microsoft.com/office/officeart/2005/8/layout/pList2"/>
    <dgm:cxn modelId="{7260B615-E4A0-400D-87F5-67563EBD9632}" type="presParOf" srcId="{10FCB2EE-3B39-4A92-B060-A02CDA934CC0}" destId="{5D495274-7F1B-4AB7-BFC0-89B6E2B2AA1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29ABFE-9771-43CE-92F0-9FD50A07C872}"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BFB0B539-4807-4E4F-A844-C4F371E509AF}">
      <dgm:prSet phldrT="[Text]" custT="1"/>
      <dgm:spPr/>
      <dgm:t>
        <a:bodyPr/>
        <a:lstStyle/>
        <a:p>
          <a:r>
            <a:rPr lang="en-US" sz="2200" dirty="0"/>
            <a:t>Through strategic investments and strong partnerships, the Office of Housing and Community Development continues to:</a:t>
          </a:r>
        </a:p>
      </dgm:t>
    </dgm:pt>
    <dgm:pt modelId="{EC9C6471-6BDF-4E2F-AD57-6CF43897F9F7}" type="parTrans" cxnId="{85A3103E-6D27-4596-B989-851F51E52C13}">
      <dgm:prSet/>
      <dgm:spPr/>
      <dgm:t>
        <a:bodyPr/>
        <a:lstStyle/>
        <a:p>
          <a:endParaRPr lang="en-US"/>
        </a:p>
      </dgm:t>
    </dgm:pt>
    <dgm:pt modelId="{C80EBE58-4A08-4BA9-9C76-8205E799EE42}" type="sibTrans" cxnId="{85A3103E-6D27-4596-B989-851F51E52C13}">
      <dgm:prSet/>
      <dgm:spPr/>
      <dgm:t>
        <a:bodyPr/>
        <a:lstStyle/>
        <a:p>
          <a:endParaRPr lang="en-US"/>
        </a:p>
      </dgm:t>
    </dgm:pt>
    <dgm:pt modelId="{180BAB78-8C08-4918-A58F-FF3A52E34268}">
      <dgm:prSet phldrT="[Text]" custT="1"/>
      <dgm:spPr/>
      <dgm:t>
        <a:bodyPr/>
        <a:lstStyle/>
        <a:p>
          <a:r>
            <a:rPr lang="en-US" sz="2200" dirty="0"/>
            <a:t>Preserve and expand affordable housing </a:t>
          </a:r>
        </a:p>
      </dgm:t>
    </dgm:pt>
    <dgm:pt modelId="{F14871F7-0111-46ED-95FB-420410052C30}" type="parTrans" cxnId="{DF3F0257-C829-4A60-9DAA-AD3B696998A5}">
      <dgm:prSet/>
      <dgm:spPr/>
      <dgm:t>
        <a:bodyPr/>
        <a:lstStyle/>
        <a:p>
          <a:endParaRPr lang="en-US"/>
        </a:p>
      </dgm:t>
    </dgm:pt>
    <dgm:pt modelId="{1D382C0A-FDE9-4D01-9092-680138282CB9}" type="sibTrans" cxnId="{DF3F0257-C829-4A60-9DAA-AD3B696998A5}">
      <dgm:prSet/>
      <dgm:spPr/>
      <dgm:t>
        <a:bodyPr/>
        <a:lstStyle/>
        <a:p>
          <a:endParaRPr lang="en-US"/>
        </a:p>
      </dgm:t>
    </dgm:pt>
    <dgm:pt modelId="{DDC87FB8-8674-4A8F-826C-EB8DDD519EA3}">
      <dgm:prSet phldrT="[Text]" custT="1"/>
      <dgm:spPr/>
      <dgm:t>
        <a:bodyPr/>
        <a:lstStyle/>
        <a:p>
          <a:r>
            <a:rPr lang="en-US" sz="2200" dirty="0"/>
            <a:t>Improve neighborhood infrastructure </a:t>
          </a:r>
        </a:p>
      </dgm:t>
    </dgm:pt>
    <dgm:pt modelId="{622A885E-6620-4F7D-B674-FFA3495A6AF6}" type="parTrans" cxnId="{8098A7DF-5D03-456E-96AF-27E8174C4CF7}">
      <dgm:prSet/>
      <dgm:spPr/>
      <dgm:t>
        <a:bodyPr/>
        <a:lstStyle/>
        <a:p>
          <a:endParaRPr lang="en-US"/>
        </a:p>
      </dgm:t>
    </dgm:pt>
    <dgm:pt modelId="{FDD80D79-7483-4904-B9E7-0893A54F24E2}" type="sibTrans" cxnId="{8098A7DF-5D03-456E-96AF-27E8174C4CF7}">
      <dgm:prSet/>
      <dgm:spPr/>
      <dgm:t>
        <a:bodyPr/>
        <a:lstStyle/>
        <a:p>
          <a:endParaRPr lang="en-US"/>
        </a:p>
      </dgm:t>
    </dgm:pt>
    <dgm:pt modelId="{D4BEDF5D-53FB-45B3-9122-AEA35DF0BC42}">
      <dgm:prSet phldrT="[Text]" custT="1"/>
      <dgm:spPr/>
      <dgm:t>
        <a:bodyPr/>
        <a:lstStyle/>
        <a:p>
          <a:r>
            <a:rPr lang="en-US" sz="2200" dirty="0"/>
            <a:t>Support vulnerable populations </a:t>
          </a:r>
        </a:p>
      </dgm:t>
    </dgm:pt>
    <dgm:pt modelId="{D06A83BB-F78F-414F-B618-B37951A27A2E}" type="parTrans" cxnId="{AEE6BAFE-21C5-4E13-9EB7-6DF918BF68EF}">
      <dgm:prSet/>
      <dgm:spPr/>
      <dgm:t>
        <a:bodyPr/>
        <a:lstStyle/>
        <a:p>
          <a:endParaRPr lang="en-US"/>
        </a:p>
      </dgm:t>
    </dgm:pt>
    <dgm:pt modelId="{BB00CBB2-93EE-450C-AFC5-B5E85F6BD48C}" type="sibTrans" cxnId="{AEE6BAFE-21C5-4E13-9EB7-6DF918BF68EF}">
      <dgm:prSet/>
      <dgm:spPr/>
      <dgm:t>
        <a:bodyPr/>
        <a:lstStyle/>
        <a:p>
          <a:endParaRPr lang="en-US"/>
        </a:p>
      </dgm:t>
    </dgm:pt>
    <dgm:pt modelId="{C693C6F1-416D-472D-B695-7C0E5C1E05C2}">
      <dgm:prSet phldrT="[Text]" custT="1"/>
      <dgm:spPr/>
      <dgm:t>
        <a:bodyPr/>
        <a:lstStyle/>
        <a:p>
          <a:r>
            <a:rPr lang="en-US" sz="2200" dirty="0"/>
            <a:t>Enhance overall community stability </a:t>
          </a:r>
        </a:p>
      </dgm:t>
    </dgm:pt>
    <dgm:pt modelId="{0EF02824-BEA4-43E9-B0AF-3330CD6C1BA8}" type="parTrans" cxnId="{0C8838D3-6A12-432A-9162-1B4ED5BF8BBE}">
      <dgm:prSet/>
      <dgm:spPr/>
      <dgm:t>
        <a:bodyPr/>
        <a:lstStyle/>
        <a:p>
          <a:endParaRPr lang="en-US"/>
        </a:p>
      </dgm:t>
    </dgm:pt>
    <dgm:pt modelId="{B65E84A3-8A01-49E9-BEBD-482FCE158512}" type="sibTrans" cxnId="{0C8838D3-6A12-432A-9162-1B4ED5BF8BBE}">
      <dgm:prSet/>
      <dgm:spPr/>
      <dgm:t>
        <a:bodyPr/>
        <a:lstStyle/>
        <a:p>
          <a:endParaRPr lang="en-US"/>
        </a:p>
      </dgm:t>
    </dgm:pt>
    <dgm:pt modelId="{B87E9C93-EA6A-4690-A24E-DE4803A30C4D}" type="pres">
      <dgm:prSet presAssocID="{F929ABFE-9771-43CE-92F0-9FD50A07C872}" presName="vert0" presStyleCnt="0">
        <dgm:presLayoutVars>
          <dgm:dir/>
          <dgm:animOne val="branch"/>
          <dgm:animLvl val="lvl"/>
        </dgm:presLayoutVars>
      </dgm:prSet>
      <dgm:spPr/>
    </dgm:pt>
    <dgm:pt modelId="{E09A5108-673F-4059-8D7A-6A4C238597A3}" type="pres">
      <dgm:prSet presAssocID="{BFB0B539-4807-4E4F-A844-C4F371E509AF}" presName="thickLine" presStyleLbl="alignNode1" presStyleIdx="0" presStyleCnt="1"/>
      <dgm:spPr/>
    </dgm:pt>
    <dgm:pt modelId="{88B1141A-38AA-4E85-B969-63CA5133DE87}" type="pres">
      <dgm:prSet presAssocID="{BFB0B539-4807-4E4F-A844-C4F371E509AF}" presName="horz1" presStyleCnt="0"/>
      <dgm:spPr/>
    </dgm:pt>
    <dgm:pt modelId="{81625834-EA9D-40AF-BD23-6F73906DFF11}" type="pres">
      <dgm:prSet presAssocID="{BFB0B539-4807-4E4F-A844-C4F371E509AF}" presName="tx1" presStyleLbl="revTx" presStyleIdx="0" presStyleCnt="5" custScaleX="152577"/>
      <dgm:spPr/>
    </dgm:pt>
    <dgm:pt modelId="{650D1054-FA54-4844-A1D7-3831A96496BA}" type="pres">
      <dgm:prSet presAssocID="{BFB0B539-4807-4E4F-A844-C4F371E509AF}" presName="vert1" presStyleCnt="0"/>
      <dgm:spPr/>
    </dgm:pt>
    <dgm:pt modelId="{0762A4A8-DC97-4BE1-8BCD-B07360BA7E52}" type="pres">
      <dgm:prSet presAssocID="{180BAB78-8C08-4918-A58F-FF3A52E34268}" presName="vertSpace2a" presStyleCnt="0"/>
      <dgm:spPr/>
    </dgm:pt>
    <dgm:pt modelId="{26C18416-5182-4778-A19F-51CD1827DB6F}" type="pres">
      <dgm:prSet presAssocID="{180BAB78-8C08-4918-A58F-FF3A52E34268}" presName="horz2" presStyleCnt="0"/>
      <dgm:spPr/>
    </dgm:pt>
    <dgm:pt modelId="{24BF746B-A9CA-4D58-AD54-B827DA429CED}" type="pres">
      <dgm:prSet presAssocID="{180BAB78-8C08-4918-A58F-FF3A52E34268}" presName="horzSpace2" presStyleCnt="0"/>
      <dgm:spPr/>
    </dgm:pt>
    <dgm:pt modelId="{B634D3A6-8A95-44E1-A384-4248F88EBB1B}" type="pres">
      <dgm:prSet presAssocID="{180BAB78-8C08-4918-A58F-FF3A52E34268}" presName="tx2" presStyleLbl="revTx" presStyleIdx="1" presStyleCnt="5"/>
      <dgm:spPr/>
    </dgm:pt>
    <dgm:pt modelId="{20549AE5-1BF8-463B-8197-552478705983}" type="pres">
      <dgm:prSet presAssocID="{180BAB78-8C08-4918-A58F-FF3A52E34268}" presName="vert2" presStyleCnt="0"/>
      <dgm:spPr/>
    </dgm:pt>
    <dgm:pt modelId="{09430549-CDC6-423E-ACF9-3E762FA07C64}" type="pres">
      <dgm:prSet presAssocID="{180BAB78-8C08-4918-A58F-FF3A52E34268}" presName="thinLine2b" presStyleLbl="callout" presStyleIdx="0" presStyleCnt="4"/>
      <dgm:spPr/>
    </dgm:pt>
    <dgm:pt modelId="{720B91A4-DDEF-4B21-93F3-323DA6699550}" type="pres">
      <dgm:prSet presAssocID="{180BAB78-8C08-4918-A58F-FF3A52E34268}" presName="vertSpace2b" presStyleCnt="0"/>
      <dgm:spPr/>
    </dgm:pt>
    <dgm:pt modelId="{3595EA93-8A43-4A9E-A136-75F53FDC2D06}" type="pres">
      <dgm:prSet presAssocID="{DDC87FB8-8674-4A8F-826C-EB8DDD519EA3}" presName="horz2" presStyleCnt="0"/>
      <dgm:spPr/>
    </dgm:pt>
    <dgm:pt modelId="{C8E510DD-C6AA-4EBA-A51E-85D0C6DAFE17}" type="pres">
      <dgm:prSet presAssocID="{DDC87FB8-8674-4A8F-826C-EB8DDD519EA3}" presName="horzSpace2" presStyleCnt="0"/>
      <dgm:spPr/>
    </dgm:pt>
    <dgm:pt modelId="{A2541559-AFD1-4860-9450-D9760F3E602E}" type="pres">
      <dgm:prSet presAssocID="{DDC87FB8-8674-4A8F-826C-EB8DDD519EA3}" presName="tx2" presStyleLbl="revTx" presStyleIdx="2" presStyleCnt="5"/>
      <dgm:spPr/>
    </dgm:pt>
    <dgm:pt modelId="{69BA149D-0634-4507-92F6-3C51751DEFF7}" type="pres">
      <dgm:prSet presAssocID="{DDC87FB8-8674-4A8F-826C-EB8DDD519EA3}" presName="vert2" presStyleCnt="0"/>
      <dgm:spPr/>
    </dgm:pt>
    <dgm:pt modelId="{BDD6DBAA-72BC-4358-B388-2C585A61145C}" type="pres">
      <dgm:prSet presAssocID="{DDC87FB8-8674-4A8F-826C-EB8DDD519EA3}" presName="thinLine2b" presStyleLbl="callout" presStyleIdx="1" presStyleCnt="4"/>
      <dgm:spPr/>
    </dgm:pt>
    <dgm:pt modelId="{9364FE29-B6B4-4279-8CD8-C039539BD7A1}" type="pres">
      <dgm:prSet presAssocID="{DDC87FB8-8674-4A8F-826C-EB8DDD519EA3}" presName="vertSpace2b" presStyleCnt="0"/>
      <dgm:spPr/>
    </dgm:pt>
    <dgm:pt modelId="{0148072E-CD20-4C13-ABA7-CBCBA97B30E9}" type="pres">
      <dgm:prSet presAssocID="{D4BEDF5D-53FB-45B3-9122-AEA35DF0BC42}" presName="horz2" presStyleCnt="0"/>
      <dgm:spPr/>
    </dgm:pt>
    <dgm:pt modelId="{D05DF8EB-47FF-4164-AEC8-4AA9E22EB869}" type="pres">
      <dgm:prSet presAssocID="{D4BEDF5D-53FB-45B3-9122-AEA35DF0BC42}" presName="horzSpace2" presStyleCnt="0"/>
      <dgm:spPr/>
    </dgm:pt>
    <dgm:pt modelId="{953BB07E-B9BF-4EE8-8123-84F681CE442E}" type="pres">
      <dgm:prSet presAssocID="{D4BEDF5D-53FB-45B3-9122-AEA35DF0BC42}" presName="tx2" presStyleLbl="revTx" presStyleIdx="3" presStyleCnt="5"/>
      <dgm:spPr/>
    </dgm:pt>
    <dgm:pt modelId="{81118991-F487-4464-865E-76920F5E25F7}" type="pres">
      <dgm:prSet presAssocID="{D4BEDF5D-53FB-45B3-9122-AEA35DF0BC42}" presName="vert2" presStyleCnt="0"/>
      <dgm:spPr/>
    </dgm:pt>
    <dgm:pt modelId="{94E6C100-EB61-4492-BB39-8A537F1513AA}" type="pres">
      <dgm:prSet presAssocID="{D4BEDF5D-53FB-45B3-9122-AEA35DF0BC42}" presName="thinLine2b" presStyleLbl="callout" presStyleIdx="2" presStyleCnt="4"/>
      <dgm:spPr/>
    </dgm:pt>
    <dgm:pt modelId="{E0243F9C-3A2B-4D21-A4CF-539497565D64}" type="pres">
      <dgm:prSet presAssocID="{D4BEDF5D-53FB-45B3-9122-AEA35DF0BC42}" presName="vertSpace2b" presStyleCnt="0"/>
      <dgm:spPr/>
    </dgm:pt>
    <dgm:pt modelId="{BD798B7E-BC30-4349-8BC9-70B7EAD83144}" type="pres">
      <dgm:prSet presAssocID="{C693C6F1-416D-472D-B695-7C0E5C1E05C2}" presName="horz2" presStyleCnt="0"/>
      <dgm:spPr/>
    </dgm:pt>
    <dgm:pt modelId="{A7529E18-D0A0-4E20-B0AC-32D94F2D7EF8}" type="pres">
      <dgm:prSet presAssocID="{C693C6F1-416D-472D-B695-7C0E5C1E05C2}" presName="horzSpace2" presStyleCnt="0"/>
      <dgm:spPr/>
    </dgm:pt>
    <dgm:pt modelId="{F09F2E2A-8C27-4A48-9654-AAC6F10211BE}" type="pres">
      <dgm:prSet presAssocID="{C693C6F1-416D-472D-B695-7C0E5C1E05C2}" presName="tx2" presStyleLbl="revTx" presStyleIdx="4" presStyleCnt="5"/>
      <dgm:spPr/>
    </dgm:pt>
    <dgm:pt modelId="{19F30777-4A57-4BF8-9252-5EE6E3A8FDAD}" type="pres">
      <dgm:prSet presAssocID="{C693C6F1-416D-472D-B695-7C0E5C1E05C2}" presName="vert2" presStyleCnt="0"/>
      <dgm:spPr/>
    </dgm:pt>
    <dgm:pt modelId="{F9ADDC31-1561-45A1-BA14-FF8E898F38BE}" type="pres">
      <dgm:prSet presAssocID="{C693C6F1-416D-472D-B695-7C0E5C1E05C2}" presName="thinLine2b" presStyleLbl="callout" presStyleIdx="3" presStyleCnt="4"/>
      <dgm:spPr/>
    </dgm:pt>
    <dgm:pt modelId="{F70888D5-38B9-471F-843D-4F4985B89734}" type="pres">
      <dgm:prSet presAssocID="{C693C6F1-416D-472D-B695-7C0E5C1E05C2}" presName="vertSpace2b" presStyleCnt="0"/>
      <dgm:spPr/>
    </dgm:pt>
  </dgm:ptLst>
  <dgm:cxnLst>
    <dgm:cxn modelId="{EB84DF09-0DBE-4B3F-8561-538A6CBDA4B7}" type="presOf" srcId="{C693C6F1-416D-472D-B695-7C0E5C1E05C2}" destId="{F09F2E2A-8C27-4A48-9654-AAC6F10211BE}" srcOrd="0" destOrd="0" presId="urn:microsoft.com/office/officeart/2008/layout/LinedList"/>
    <dgm:cxn modelId="{85A3103E-6D27-4596-B989-851F51E52C13}" srcId="{F929ABFE-9771-43CE-92F0-9FD50A07C872}" destId="{BFB0B539-4807-4E4F-A844-C4F371E509AF}" srcOrd="0" destOrd="0" parTransId="{EC9C6471-6BDF-4E2F-AD57-6CF43897F9F7}" sibTransId="{C80EBE58-4A08-4BA9-9C76-8205E799EE42}"/>
    <dgm:cxn modelId="{DF3F0257-C829-4A60-9DAA-AD3B696998A5}" srcId="{BFB0B539-4807-4E4F-A844-C4F371E509AF}" destId="{180BAB78-8C08-4918-A58F-FF3A52E34268}" srcOrd="0" destOrd="0" parTransId="{F14871F7-0111-46ED-95FB-420410052C30}" sibTransId="{1D382C0A-FDE9-4D01-9092-680138282CB9}"/>
    <dgm:cxn modelId="{BA932589-05D4-4D63-9EE4-312BEE8A670A}" type="presOf" srcId="{D4BEDF5D-53FB-45B3-9122-AEA35DF0BC42}" destId="{953BB07E-B9BF-4EE8-8123-84F681CE442E}" srcOrd="0" destOrd="0" presId="urn:microsoft.com/office/officeart/2008/layout/LinedList"/>
    <dgm:cxn modelId="{99C5CA92-6A96-471E-8601-D22261D76998}" type="presOf" srcId="{DDC87FB8-8674-4A8F-826C-EB8DDD519EA3}" destId="{A2541559-AFD1-4860-9450-D9760F3E602E}" srcOrd="0" destOrd="0" presId="urn:microsoft.com/office/officeart/2008/layout/LinedList"/>
    <dgm:cxn modelId="{F972B893-EC0B-4019-B4DD-5395C57BE071}" type="presOf" srcId="{F929ABFE-9771-43CE-92F0-9FD50A07C872}" destId="{B87E9C93-EA6A-4690-A24E-DE4803A30C4D}" srcOrd="0" destOrd="0" presId="urn:microsoft.com/office/officeart/2008/layout/LinedList"/>
    <dgm:cxn modelId="{00FC29C1-BBCA-4525-BB1A-817DE52399B1}" type="presOf" srcId="{BFB0B539-4807-4E4F-A844-C4F371E509AF}" destId="{81625834-EA9D-40AF-BD23-6F73906DFF11}" srcOrd="0" destOrd="0" presId="urn:microsoft.com/office/officeart/2008/layout/LinedList"/>
    <dgm:cxn modelId="{0C8838D3-6A12-432A-9162-1B4ED5BF8BBE}" srcId="{BFB0B539-4807-4E4F-A844-C4F371E509AF}" destId="{C693C6F1-416D-472D-B695-7C0E5C1E05C2}" srcOrd="3" destOrd="0" parTransId="{0EF02824-BEA4-43E9-B0AF-3330CD6C1BA8}" sibTransId="{B65E84A3-8A01-49E9-BEBD-482FCE158512}"/>
    <dgm:cxn modelId="{8098A7DF-5D03-456E-96AF-27E8174C4CF7}" srcId="{BFB0B539-4807-4E4F-A844-C4F371E509AF}" destId="{DDC87FB8-8674-4A8F-826C-EB8DDD519EA3}" srcOrd="1" destOrd="0" parTransId="{622A885E-6620-4F7D-B674-FFA3495A6AF6}" sibTransId="{FDD80D79-7483-4904-B9E7-0893A54F24E2}"/>
    <dgm:cxn modelId="{8AD303E3-6DFE-4857-AC8E-343B7AE8E514}" type="presOf" srcId="{180BAB78-8C08-4918-A58F-FF3A52E34268}" destId="{B634D3A6-8A95-44E1-A384-4248F88EBB1B}" srcOrd="0" destOrd="0" presId="urn:microsoft.com/office/officeart/2008/layout/LinedList"/>
    <dgm:cxn modelId="{AEE6BAFE-21C5-4E13-9EB7-6DF918BF68EF}" srcId="{BFB0B539-4807-4E4F-A844-C4F371E509AF}" destId="{D4BEDF5D-53FB-45B3-9122-AEA35DF0BC42}" srcOrd="2" destOrd="0" parTransId="{D06A83BB-F78F-414F-B618-B37951A27A2E}" sibTransId="{BB00CBB2-93EE-450C-AFC5-B5E85F6BD48C}"/>
    <dgm:cxn modelId="{EFDAD550-9FEF-430C-ABF3-57626CC13552}" type="presParOf" srcId="{B87E9C93-EA6A-4690-A24E-DE4803A30C4D}" destId="{E09A5108-673F-4059-8D7A-6A4C238597A3}" srcOrd="0" destOrd="0" presId="urn:microsoft.com/office/officeart/2008/layout/LinedList"/>
    <dgm:cxn modelId="{4BAA843A-B9BE-4BB8-8CFB-251D937AC669}" type="presParOf" srcId="{B87E9C93-EA6A-4690-A24E-DE4803A30C4D}" destId="{88B1141A-38AA-4E85-B969-63CA5133DE87}" srcOrd="1" destOrd="0" presId="urn:microsoft.com/office/officeart/2008/layout/LinedList"/>
    <dgm:cxn modelId="{0FF5F315-4E92-436F-9FE0-033098D33C11}" type="presParOf" srcId="{88B1141A-38AA-4E85-B969-63CA5133DE87}" destId="{81625834-EA9D-40AF-BD23-6F73906DFF11}" srcOrd="0" destOrd="0" presId="urn:microsoft.com/office/officeart/2008/layout/LinedList"/>
    <dgm:cxn modelId="{C9B3B058-0976-40A6-AA0F-3EBA38C252AF}" type="presParOf" srcId="{88B1141A-38AA-4E85-B969-63CA5133DE87}" destId="{650D1054-FA54-4844-A1D7-3831A96496BA}" srcOrd="1" destOrd="0" presId="urn:microsoft.com/office/officeart/2008/layout/LinedList"/>
    <dgm:cxn modelId="{D5A77FBE-6686-4BD5-B26B-9D9957B4BE8A}" type="presParOf" srcId="{650D1054-FA54-4844-A1D7-3831A96496BA}" destId="{0762A4A8-DC97-4BE1-8BCD-B07360BA7E52}" srcOrd="0" destOrd="0" presId="urn:microsoft.com/office/officeart/2008/layout/LinedList"/>
    <dgm:cxn modelId="{B24A39A7-DD85-47BD-AC4E-AD3A30340094}" type="presParOf" srcId="{650D1054-FA54-4844-A1D7-3831A96496BA}" destId="{26C18416-5182-4778-A19F-51CD1827DB6F}" srcOrd="1" destOrd="0" presId="urn:microsoft.com/office/officeart/2008/layout/LinedList"/>
    <dgm:cxn modelId="{7E76ECDE-6F32-4EE7-A9D5-E2B386D96BC6}" type="presParOf" srcId="{26C18416-5182-4778-A19F-51CD1827DB6F}" destId="{24BF746B-A9CA-4D58-AD54-B827DA429CED}" srcOrd="0" destOrd="0" presId="urn:microsoft.com/office/officeart/2008/layout/LinedList"/>
    <dgm:cxn modelId="{C0AAAC14-AE4F-4405-893D-2CB2ACD74FA2}" type="presParOf" srcId="{26C18416-5182-4778-A19F-51CD1827DB6F}" destId="{B634D3A6-8A95-44E1-A384-4248F88EBB1B}" srcOrd="1" destOrd="0" presId="urn:microsoft.com/office/officeart/2008/layout/LinedList"/>
    <dgm:cxn modelId="{E139C5E1-FA2A-4CE9-8F58-BA8CDD525C12}" type="presParOf" srcId="{26C18416-5182-4778-A19F-51CD1827DB6F}" destId="{20549AE5-1BF8-463B-8197-552478705983}" srcOrd="2" destOrd="0" presId="urn:microsoft.com/office/officeart/2008/layout/LinedList"/>
    <dgm:cxn modelId="{2FE1B487-05E0-4F8C-A26A-6D0BD0493893}" type="presParOf" srcId="{650D1054-FA54-4844-A1D7-3831A96496BA}" destId="{09430549-CDC6-423E-ACF9-3E762FA07C64}" srcOrd="2" destOrd="0" presId="urn:microsoft.com/office/officeart/2008/layout/LinedList"/>
    <dgm:cxn modelId="{CFBD8991-9EDF-4603-9BEB-564FD89981AA}" type="presParOf" srcId="{650D1054-FA54-4844-A1D7-3831A96496BA}" destId="{720B91A4-DDEF-4B21-93F3-323DA6699550}" srcOrd="3" destOrd="0" presId="urn:microsoft.com/office/officeart/2008/layout/LinedList"/>
    <dgm:cxn modelId="{DD5B5060-B4B4-4470-A670-7B6F59A2AF10}" type="presParOf" srcId="{650D1054-FA54-4844-A1D7-3831A96496BA}" destId="{3595EA93-8A43-4A9E-A136-75F53FDC2D06}" srcOrd="4" destOrd="0" presId="urn:microsoft.com/office/officeart/2008/layout/LinedList"/>
    <dgm:cxn modelId="{69DFDB59-DD85-4FE9-A88B-0E5F7C96DB7D}" type="presParOf" srcId="{3595EA93-8A43-4A9E-A136-75F53FDC2D06}" destId="{C8E510DD-C6AA-4EBA-A51E-85D0C6DAFE17}" srcOrd="0" destOrd="0" presId="urn:microsoft.com/office/officeart/2008/layout/LinedList"/>
    <dgm:cxn modelId="{A3304FE7-00D5-4FEC-A831-71940BD507B4}" type="presParOf" srcId="{3595EA93-8A43-4A9E-A136-75F53FDC2D06}" destId="{A2541559-AFD1-4860-9450-D9760F3E602E}" srcOrd="1" destOrd="0" presId="urn:microsoft.com/office/officeart/2008/layout/LinedList"/>
    <dgm:cxn modelId="{39083CF6-4061-4A76-A186-ABFB6036C191}" type="presParOf" srcId="{3595EA93-8A43-4A9E-A136-75F53FDC2D06}" destId="{69BA149D-0634-4507-92F6-3C51751DEFF7}" srcOrd="2" destOrd="0" presId="urn:microsoft.com/office/officeart/2008/layout/LinedList"/>
    <dgm:cxn modelId="{AF9619BC-2AB8-4BDF-9F05-4092328A9735}" type="presParOf" srcId="{650D1054-FA54-4844-A1D7-3831A96496BA}" destId="{BDD6DBAA-72BC-4358-B388-2C585A61145C}" srcOrd="5" destOrd="0" presId="urn:microsoft.com/office/officeart/2008/layout/LinedList"/>
    <dgm:cxn modelId="{2934BF9A-F0A9-4C9A-99C0-0B826CEF7305}" type="presParOf" srcId="{650D1054-FA54-4844-A1D7-3831A96496BA}" destId="{9364FE29-B6B4-4279-8CD8-C039539BD7A1}" srcOrd="6" destOrd="0" presId="urn:microsoft.com/office/officeart/2008/layout/LinedList"/>
    <dgm:cxn modelId="{E76CD842-E280-4B85-BD57-58646082C623}" type="presParOf" srcId="{650D1054-FA54-4844-A1D7-3831A96496BA}" destId="{0148072E-CD20-4C13-ABA7-CBCBA97B30E9}" srcOrd="7" destOrd="0" presId="urn:microsoft.com/office/officeart/2008/layout/LinedList"/>
    <dgm:cxn modelId="{B5643511-1A92-47ED-88FD-4413C5A0668E}" type="presParOf" srcId="{0148072E-CD20-4C13-ABA7-CBCBA97B30E9}" destId="{D05DF8EB-47FF-4164-AEC8-4AA9E22EB869}" srcOrd="0" destOrd="0" presId="urn:microsoft.com/office/officeart/2008/layout/LinedList"/>
    <dgm:cxn modelId="{B182084A-0E94-4460-A77F-59EB974CD082}" type="presParOf" srcId="{0148072E-CD20-4C13-ABA7-CBCBA97B30E9}" destId="{953BB07E-B9BF-4EE8-8123-84F681CE442E}" srcOrd="1" destOrd="0" presId="urn:microsoft.com/office/officeart/2008/layout/LinedList"/>
    <dgm:cxn modelId="{DBAE5F74-98D0-4604-A8CF-A2C9FE68A554}" type="presParOf" srcId="{0148072E-CD20-4C13-ABA7-CBCBA97B30E9}" destId="{81118991-F487-4464-865E-76920F5E25F7}" srcOrd="2" destOrd="0" presId="urn:microsoft.com/office/officeart/2008/layout/LinedList"/>
    <dgm:cxn modelId="{C377A84F-92DD-4690-932E-AF7C82CA2709}" type="presParOf" srcId="{650D1054-FA54-4844-A1D7-3831A96496BA}" destId="{94E6C100-EB61-4492-BB39-8A537F1513AA}" srcOrd="8" destOrd="0" presId="urn:microsoft.com/office/officeart/2008/layout/LinedList"/>
    <dgm:cxn modelId="{A828A1F5-6BE3-40AD-9114-F7209AADBDEB}" type="presParOf" srcId="{650D1054-FA54-4844-A1D7-3831A96496BA}" destId="{E0243F9C-3A2B-4D21-A4CF-539497565D64}" srcOrd="9" destOrd="0" presId="urn:microsoft.com/office/officeart/2008/layout/LinedList"/>
    <dgm:cxn modelId="{AA2783C5-74E1-402E-959E-BF111FBDF9F5}" type="presParOf" srcId="{650D1054-FA54-4844-A1D7-3831A96496BA}" destId="{BD798B7E-BC30-4349-8BC9-70B7EAD83144}" srcOrd="10" destOrd="0" presId="urn:microsoft.com/office/officeart/2008/layout/LinedList"/>
    <dgm:cxn modelId="{9D7B9AB2-9FF8-4E70-9E83-5A7EB6D1931E}" type="presParOf" srcId="{BD798B7E-BC30-4349-8BC9-70B7EAD83144}" destId="{A7529E18-D0A0-4E20-B0AC-32D94F2D7EF8}" srcOrd="0" destOrd="0" presId="urn:microsoft.com/office/officeart/2008/layout/LinedList"/>
    <dgm:cxn modelId="{2F6FF060-1FA3-4807-B2D8-BDF2FF4615CE}" type="presParOf" srcId="{BD798B7E-BC30-4349-8BC9-70B7EAD83144}" destId="{F09F2E2A-8C27-4A48-9654-AAC6F10211BE}" srcOrd="1" destOrd="0" presId="urn:microsoft.com/office/officeart/2008/layout/LinedList"/>
    <dgm:cxn modelId="{2539D0F2-B543-4A1F-A63E-D8CE39E57A2F}" type="presParOf" srcId="{BD798B7E-BC30-4349-8BC9-70B7EAD83144}" destId="{19F30777-4A57-4BF8-9252-5EE6E3A8FDAD}" srcOrd="2" destOrd="0" presId="urn:microsoft.com/office/officeart/2008/layout/LinedList"/>
    <dgm:cxn modelId="{6D7A9A9B-CAB0-464F-98A4-10A034EEA2F1}" type="presParOf" srcId="{650D1054-FA54-4844-A1D7-3831A96496BA}" destId="{F9ADDC31-1561-45A1-BA14-FF8E898F38BE}" srcOrd="11" destOrd="0" presId="urn:microsoft.com/office/officeart/2008/layout/LinedList"/>
    <dgm:cxn modelId="{158CFFAD-85C2-48B7-BDCC-109028F99310}" type="presParOf" srcId="{650D1054-FA54-4844-A1D7-3831A96496BA}" destId="{F70888D5-38B9-471F-843D-4F4985B89734}" srcOrd="12" destOrd="0" presId="urn:microsoft.com/office/officeart/2008/layout/LinedList"/>
  </dgm:cxnLst>
  <dgm:bg/>
  <dgm:whole>
    <a:ln>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9E59BB6-6C3C-4CA4-8551-022371DED4A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E1AC49F-3D9B-436F-ABD1-CDD5B5389715}">
      <dgm:prSet phldrT="[Text]" custT="1"/>
      <dgm:spPr>
        <a:solidFill>
          <a:schemeClr val="tx2">
            <a:lumMod val="75000"/>
          </a:schemeClr>
        </a:solidFill>
      </dgm:spPr>
      <dgm:t>
        <a:bodyPr/>
        <a:lstStyle/>
        <a:p>
          <a:pPr algn="ctr"/>
          <a:r>
            <a:rPr lang="en-US" sz="2200" dirty="0"/>
            <a:t>    Rebuilding Together Broward Day of Service </a:t>
          </a:r>
        </a:p>
      </dgm:t>
    </dgm:pt>
    <dgm:pt modelId="{E4C4E065-5B8F-458F-82AF-604D580A361C}" type="parTrans" cxnId="{6643EE9D-936E-4D8D-A4D9-C6251AF192AD}">
      <dgm:prSet/>
      <dgm:spPr/>
      <dgm:t>
        <a:bodyPr/>
        <a:lstStyle/>
        <a:p>
          <a:endParaRPr lang="en-US"/>
        </a:p>
      </dgm:t>
    </dgm:pt>
    <dgm:pt modelId="{68D6D72D-3320-45A6-8BA8-BCD0FF1677AF}" type="sibTrans" cxnId="{6643EE9D-936E-4D8D-A4D9-C6251AF192AD}">
      <dgm:prSet/>
      <dgm:spPr/>
      <dgm:t>
        <a:bodyPr/>
        <a:lstStyle/>
        <a:p>
          <a:endParaRPr lang="en-US"/>
        </a:p>
      </dgm:t>
    </dgm:pt>
    <dgm:pt modelId="{CE949C54-BD41-4885-BEEA-CF0C7B73ED6E}">
      <dgm:prSet phldrT="[Text]" custT="1"/>
      <dgm:spPr>
        <a:solidFill>
          <a:schemeClr val="tx2">
            <a:lumMod val="75000"/>
          </a:schemeClr>
        </a:solidFill>
      </dgm:spPr>
      <dgm:t>
        <a:bodyPr/>
        <a:lstStyle/>
        <a:p>
          <a:pPr algn="ctr"/>
          <a:r>
            <a:rPr lang="en-US" sz="2200" dirty="0"/>
            <a:t>    8</a:t>
          </a:r>
          <a:r>
            <a:rPr lang="en-US" sz="2200" baseline="30000" dirty="0"/>
            <a:t>th</a:t>
          </a:r>
          <a:r>
            <a:rPr lang="en-US" sz="2200" dirty="0"/>
            <a:t> Annual Homeless                         Symposium Hosted by Hollywood (First time)</a:t>
          </a:r>
        </a:p>
      </dgm:t>
    </dgm:pt>
    <dgm:pt modelId="{56F69187-7279-4AB3-BB17-C27D55579248}" type="parTrans" cxnId="{65A6B454-CA07-4BAC-BDF3-D3E975FD7825}">
      <dgm:prSet/>
      <dgm:spPr/>
      <dgm:t>
        <a:bodyPr/>
        <a:lstStyle/>
        <a:p>
          <a:endParaRPr lang="en-US"/>
        </a:p>
      </dgm:t>
    </dgm:pt>
    <dgm:pt modelId="{7240F8D9-FD55-468D-9FFB-2FA1845A072F}" type="sibTrans" cxnId="{65A6B454-CA07-4BAC-BDF3-D3E975FD7825}">
      <dgm:prSet/>
      <dgm:spPr/>
      <dgm:t>
        <a:bodyPr/>
        <a:lstStyle/>
        <a:p>
          <a:endParaRPr lang="en-US"/>
        </a:p>
      </dgm:t>
    </dgm:pt>
    <dgm:pt modelId="{0937BE0C-083E-4D0A-9E71-C19CCA76FB8D}">
      <dgm:prSet phldrT="[Text]" custT="1"/>
      <dgm:spPr>
        <a:solidFill>
          <a:schemeClr val="tx2">
            <a:lumMod val="75000"/>
          </a:schemeClr>
        </a:solidFill>
      </dgm:spPr>
      <dgm:t>
        <a:bodyPr/>
        <a:lstStyle/>
        <a:p>
          <a:pPr algn="ctr"/>
          <a:r>
            <a:rPr lang="en-US" sz="1800" dirty="0"/>
            <a:t>    </a:t>
          </a:r>
          <a:r>
            <a:rPr lang="en-US" sz="2200" dirty="0"/>
            <a:t>National Community Development Week Proclamation</a:t>
          </a:r>
        </a:p>
      </dgm:t>
    </dgm:pt>
    <dgm:pt modelId="{AC2AC63A-89E0-4E8F-B9DD-82B503A9927C}" type="parTrans" cxnId="{4808ABB7-F2FB-4786-8DD8-364E546C76A3}">
      <dgm:prSet/>
      <dgm:spPr/>
      <dgm:t>
        <a:bodyPr/>
        <a:lstStyle/>
        <a:p>
          <a:endParaRPr lang="en-US"/>
        </a:p>
      </dgm:t>
    </dgm:pt>
    <dgm:pt modelId="{55E4C83F-073A-4FF0-908A-A45191D9CD11}" type="sibTrans" cxnId="{4808ABB7-F2FB-4786-8DD8-364E546C76A3}">
      <dgm:prSet/>
      <dgm:spPr/>
      <dgm:t>
        <a:bodyPr/>
        <a:lstStyle/>
        <a:p>
          <a:endParaRPr lang="en-US"/>
        </a:p>
      </dgm:t>
    </dgm:pt>
    <dgm:pt modelId="{73C8624F-435E-48BD-B7CA-7401C68F01E1}">
      <dgm:prSet phldrT="[Text]" custT="1"/>
      <dgm:spPr>
        <a:solidFill>
          <a:schemeClr val="tx2">
            <a:lumMod val="75000"/>
          </a:schemeClr>
        </a:solidFill>
      </dgm:spPr>
      <dgm:t>
        <a:bodyPr/>
        <a:lstStyle/>
        <a:p>
          <a:pPr algn="ctr"/>
          <a:r>
            <a:rPr lang="en-US" sz="2100" dirty="0"/>
            <a:t>     </a:t>
          </a:r>
          <a:r>
            <a:rPr lang="en-US" sz="2200" dirty="0"/>
            <a:t>Housing Presentations to Seniors &amp; Civic Associations</a:t>
          </a:r>
        </a:p>
      </dgm:t>
    </dgm:pt>
    <dgm:pt modelId="{8C1114B6-97A9-4550-AE84-3B841D6ACE81}" type="parTrans" cxnId="{BD573223-D372-4D15-997F-D51083CDF1A7}">
      <dgm:prSet/>
      <dgm:spPr/>
      <dgm:t>
        <a:bodyPr/>
        <a:lstStyle/>
        <a:p>
          <a:endParaRPr lang="en-US"/>
        </a:p>
      </dgm:t>
    </dgm:pt>
    <dgm:pt modelId="{A61F7B30-0E7A-4DF8-B54B-DDB29765D1AA}" type="sibTrans" cxnId="{BD573223-D372-4D15-997F-D51083CDF1A7}">
      <dgm:prSet/>
      <dgm:spPr/>
      <dgm:t>
        <a:bodyPr/>
        <a:lstStyle/>
        <a:p>
          <a:endParaRPr lang="en-US"/>
        </a:p>
      </dgm:t>
    </dgm:pt>
    <dgm:pt modelId="{22A66D8F-ED74-42FD-96E9-6D68E575F542}">
      <dgm:prSet phldrT="[Text]" custT="1"/>
      <dgm:spPr>
        <a:solidFill>
          <a:schemeClr val="tx2">
            <a:lumMod val="75000"/>
          </a:schemeClr>
        </a:solidFill>
      </dgm:spPr>
      <dgm:t>
        <a:bodyPr/>
        <a:lstStyle/>
        <a:p>
          <a:pPr algn="ctr"/>
          <a:r>
            <a:rPr lang="en-US" sz="2100" dirty="0"/>
            <a:t>     </a:t>
          </a:r>
          <a:r>
            <a:rPr lang="en-US" sz="2200" dirty="0"/>
            <a:t>Providing Program                                      Accessibility for Homebound Residents</a:t>
          </a:r>
        </a:p>
      </dgm:t>
    </dgm:pt>
    <dgm:pt modelId="{148A222D-4CD9-469E-9717-3222242B23E8}" type="parTrans" cxnId="{FAF76671-B3E4-44FA-9D3A-568F2E9891A0}">
      <dgm:prSet/>
      <dgm:spPr/>
      <dgm:t>
        <a:bodyPr/>
        <a:lstStyle/>
        <a:p>
          <a:endParaRPr lang="en-US"/>
        </a:p>
      </dgm:t>
    </dgm:pt>
    <dgm:pt modelId="{A865FA7F-6D89-4C92-B623-BC616F911AF2}" type="sibTrans" cxnId="{FAF76671-B3E4-44FA-9D3A-568F2E9891A0}">
      <dgm:prSet/>
      <dgm:spPr/>
      <dgm:t>
        <a:bodyPr/>
        <a:lstStyle/>
        <a:p>
          <a:endParaRPr lang="en-US"/>
        </a:p>
      </dgm:t>
    </dgm:pt>
    <dgm:pt modelId="{6D20B424-2244-49F3-8FE6-B4CE689271CE}" type="pres">
      <dgm:prSet presAssocID="{69E59BB6-6C3C-4CA4-8551-022371DED4A9}" presName="linear" presStyleCnt="0">
        <dgm:presLayoutVars>
          <dgm:dir/>
          <dgm:resizeHandles val="exact"/>
        </dgm:presLayoutVars>
      </dgm:prSet>
      <dgm:spPr/>
    </dgm:pt>
    <dgm:pt modelId="{A8276549-15D8-448D-A43B-905E71B53C9E}" type="pres">
      <dgm:prSet presAssocID="{9E1AC49F-3D9B-436F-ABD1-CDD5B5389715}" presName="comp" presStyleCnt="0"/>
      <dgm:spPr/>
    </dgm:pt>
    <dgm:pt modelId="{904D4E5D-5356-4482-A22B-372E4FD13486}" type="pres">
      <dgm:prSet presAssocID="{9E1AC49F-3D9B-436F-ABD1-CDD5B5389715}" presName="box" presStyleLbl="node1" presStyleIdx="0" presStyleCnt="5" custScaleX="100000" custScaleY="235396" custLinFactNeighborX="-249" custLinFactNeighborY="12028"/>
      <dgm:spPr/>
    </dgm:pt>
    <dgm:pt modelId="{302966A9-1BCB-419E-BEE8-18FD454EB8A0}" type="pres">
      <dgm:prSet presAssocID="{9E1AC49F-3D9B-436F-ABD1-CDD5B5389715}" presName="img" presStyleLbl="fgImgPlace1" presStyleIdx="0" presStyleCnt="5" custScaleX="121184" custScaleY="238365" custLinFactNeighborX="24734" custLinFactNeighborY="16572"/>
      <dgm:spPr>
        <a:blipFill>
          <a:blip xmlns:r="http://schemas.openxmlformats.org/officeDocument/2006/relationships" r:embed="rId1"/>
          <a:srcRect/>
          <a:stretch>
            <a:fillRect l="-16000" r="-16000"/>
          </a:stretch>
        </a:blipFill>
      </dgm:spPr>
    </dgm:pt>
    <dgm:pt modelId="{C35E8487-E875-4A8A-A1C1-AA26A8646AA3}" type="pres">
      <dgm:prSet presAssocID="{9E1AC49F-3D9B-436F-ABD1-CDD5B5389715}" presName="text" presStyleLbl="node1" presStyleIdx="0" presStyleCnt="5">
        <dgm:presLayoutVars>
          <dgm:bulletEnabled val="1"/>
        </dgm:presLayoutVars>
      </dgm:prSet>
      <dgm:spPr/>
    </dgm:pt>
    <dgm:pt modelId="{99BE5B11-D6E1-4FBD-BDE7-9D2569AB5610}" type="pres">
      <dgm:prSet presAssocID="{68D6D72D-3320-45A6-8BA8-BCD0FF1677AF}" presName="spacer" presStyleCnt="0"/>
      <dgm:spPr/>
    </dgm:pt>
    <dgm:pt modelId="{7551C0A6-9886-43A3-874E-5445E04BC110}" type="pres">
      <dgm:prSet presAssocID="{CE949C54-BD41-4885-BEEA-CF0C7B73ED6E}" presName="comp" presStyleCnt="0"/>
      <dgm:spPr/>
    </dgm:pt>
    <dgm:pt modelId="{B7BC53B5-F8FC-4635-8367-270B4D8BE01A}" type="pres">
      <dgm:prSet presAssocID="{CE949C54-BD41-4885-BEEA-CF0C7B73ED6E}" presName="box" presStyleLbl="node1" presStyleIdx="1" presStyleCnt="5" custScaleX="100000" custScaleY="199909" custLinFactNeighborX="-521" custLinFactNeighborY="18090"/>
      <dgm:spPr/>
    </dgm:pt>
    <dgm:pt modelId="{E2A461B8-825D-443A-8F6E-3CA56D62EF14}" type="pres">
      <dgm:prSet presAssocID="{CE949C54-BD41-4885-BEEA-CF0C7B73ED6E}" presName="img" presStyleLbl="fgImgPlace1" presStyleIdx="1" presStyleCnt="5" custScaleX="122908" custScaleY="204271" custLinFactNeighborX="19844" custLinFactNeighborY="18982"/>
      <dgm:spPr>
        <a:blipFill>
          <a:blip xmlns:r="http://schemas.openxmlformats.org/officeDocument/2006/relationships" r:embed="rId2"/>
          <a:srcRect/>
          <a:stretch>
            <a:fillRect t="-9000" b="-9000"/>
          </a:stretch>
        </a:blipFill>
      </dgm:spPr>
    </dgm:pt>
    <dgm:pt modelId="{AD1DC391-CAA3-46DE-A241-9651EC96DF47}" type="pres">
      <dgm:prSet presAssocID="{CE949C54-BD41-4885-BEEA-CF0C7B73ED6E}" presName="text" presStyleLbl="node1" presStyleIdx="1" presStyleCnt="5">
        <dgm:presLayoutVars>
          <dgm:bulletEnabled val="1"/>
        </dgm:presLayoutVars>
      </dgm:prSet>
      <dgm:spPr/>
    </dgm:pt>
    <dgm:pt modelId="{C2AAB861-2975-4935-A545-DFEE77151989}" type="pres">
      <dgm:prSet presAssocID="{7240F8D9-FD55-468D-9FFB-2FA1845A072F}" presName="spacer" presStyleCnt="0"/>
      <dgm:spPr/>
    </dgm:pt>
    <dgm:pt modelId="{70CABC54-B7FF-4D6E-AC01-64599203D7CF}" type="pres">
      <dgm:prSet presAssocID="{0937BE0C-083E-4D0A-9E71-C19CCA76FB8D}" presName="comp" presStyleCnt="0"/>
      <dgm:spPr/>
    </dgm:pt>
    <dgm:pt modelId="{64D27FDA-B9B1-4ADB-8378-06D95DCA2ED8}" type="pres">
      <dgm:prSet presAssocID="{0937BE0C-083E-4D0A-9E71-C19CCA76FB8D}" presName="box" presStyleLbl="node1" presStyleIdx="2" presStyleCnt="5" custScaleX="100000" custScaleY="197429" custLinFactNeighborX="-428" custLinFactNeighborY="11971"/>
      <dgm:spPr/>
    </dgm:pt>
    <dgm:pt modelId="{64460EE1-BBC4-4F6C-B409-7C4CEFCB3246}" type="pres">
      <dgm:prSet presAssocID="{0937BE0C-083E-4D0A-9E71-C19CCA76FB8D}" presName="img" presStyleLbl="fgImgPlace1" presStyleIdx="2" presStyleCnt="5" custScaleX="126371" custScaleY="220505" custLinFactNeighborX="20021" custLinFactNeighborY="10471"/>
      <dgm:spPr>
        <a:blipFill>
          <a:blip xmlns:r="http://schemas.openxmlformats.org/officeDocument/2006/relationships" r:embed="rId3"/>
          <a:srcRect/>
          <a:stretch>
            <a:fillRect l="-9000" r="-9000"/>
          </a:stretch>
        </a:blipFill>
      </dgm:spPr>
    </dgm:pt>
    <dgm:pt modelId="{51218695-86D0-4FFE-9747-CD88DBD04690}" type="pres">
      <dgm:prSet presAssocID="{0937BE0C-083E-4D0A-9E71-C19CCA76FB8D}" presName="text" presStyleLbl="node1" presStyleIdx="2" presStyleCnt="5">
        <dgm:presLayoutVars>
          <dgm:bulletEnabled val="1"/>
        </dgm:presLayoutVars>
      </dgm:prSet>
      <dgm:spPr/>
    </dgm:pt>
    <dgm:pt modelId="{7CE8364B-F4B4-498A-BA8C-9B83F93FFFF0}" type="pres">
      <dgm:prSet presAssocID="{55E4C83F-073A-4FF0-908A-A45191D9CD11}" presName="spacer" presStyleCnt="0"/>
      <dgm:spPr/>
    </dgm:pt>
    <dgm:pt modelId="{E7B6A789-0BF2-49CB-9F9C-DDAA0ED8D510}" type="pres">
      <dgm:prSet presAssocID="{73C8624F-435E-48BD-B7CA-7401C68F01E1}" presName="comp" presStyleCnt="0"/>
      <dgm:spPr/>
    </dgm:pt>
    <dgm:pt modelId="{C823DAD7-7290-4023-8FD9-8DB71FEF1CFC}" type="pres">
      <dgm:prSet presAssocID="{73C8624F-435E-48BD-B7CA-7401C68F01E1}" presName="box" presStyleLbl="node1" presStyleIdx="3" presStyleCnt="5" custScaleY="223380" custLinFactNeighborX="-399" custLinFactNeighborY="9051"/>
      <dgm:spPr/>
    </dgm:pt>
    <dgm:pt modelId="{93A6A36B-F417-46A9-95CC-6F26D793CD58}" type="pres">
      <dgm:prSet presAssocID="{73C8624F-435E-48BD-B7CA-7401C68F01E1}" presName="img" presStyleLbl="fgImgPlace1" presStyleIdx="3" presStyleCnt="5" custScaleX="126689" custScaleY="217482" custLinFactNeighborX="17536" custLinFactNeighborY="7726"/>
      <dgm:spPr>
        <a:blipFill>
          <a:blip xmlns:r="http://schemas.openxmlformats.org/officeDocument/2006/relationships" r:embed="rId4"/>
          <a:srcRect/>
          <a:stretch>
            <a:fillRect t="-12000" b="-12000"/>
          </a:stretch>
        </a:blipFill>
      </dgm:spPr>
    </dgm:pt>
    <dgm:pt modelId="{63FCCCE5-1025-4260-BF80-E4E18470D366}" type="pres">
      <dgm:prSet presAssocID="{73C8624F-435E-48BD-B7CA-7401C68F01E1}" presName="text" presStyleLbl="node1" presStyleIdx="3" presStyleCnt="5">
        <dgm:presLayoutVars>
          <dgm:bulletEnabled val="1"/>
        </dgm:presLayoutVars>
      </dgm:prSet>
      <dgm:spPr/>
    </dgm:pt>
    <dgm:pt modelId="{70C334E0-5B62-413F-A992-E262AEE540A4}" type="pres">
      <dgm:prSet presAssocID="{A61F7B30-0E7A-4DF8-B54B-DDB29765D1AA}" presName="spacer" presStyleCnt="0"/>
      <dgm:spPr/>
    </dgm:pt>
    <dgm:pt modelId="{2EDE348C-5E4A-404A-9513-817EE38D5F38}" type="pres">
      <dgm:prSet presAssocID="{22A66D8F-ED74-42FD-96E9-6D68E575F542}" presName="comp" presStyleCnt="0"/>
      <dgm:spPr/>
    </dgm:pt>
    <dgm:pt modelId="{B94157D1-C1D1-4CBF-99D5-E41EB1F8878E}" type="pres">
      <dgm:prSet presAssocID="{22A66D8F-ED74-42FD-96E9-6D68E575F542}" presName="box" presStyleLbl="node1" presStyleIdx="4" presStyleCnt="5" custScaleY="184504"/>
      <dgm:spPr/>
    </dgm:pt>
    <dgm:pt modelId="{EA7B6958-FAB5-4EE0-B953-966885BF9FD0}" type="pres">
      <dgm:prSet presAssocID="{22A66D8F-ED74-42FD-96E9-6D68E575F542}" presName="img" presStyleLbl="fgImgPlace1" presStyleIdx="4" presStyleCnt="5" custScaleX="125348" custScaleY="203994" custLinFactNeighborX="15732" custLinFactNeighborY="2392"/>
      <dgm:spPr>
        <a:blipFill>
          <a:blip xmlns:r="http://schemas.openxmlformats.org/officeDocument/2006/relationships" r:embed="rId5"/>
          <a:srcRect/>
          <a:stretch>
            <a:fillRect t="-15000" b="-15000"/>
          </a:stretch>
        </a:blipFill>
      </dgm:spPr>
    </dgm:pt>
    <dgm:pt modelId="{97D219DB-6099-401C-B2F0-545EA898D878}" type="pres">
      <dgm:prSet presAssocID="{22A66D8F-ED74-42FD-96E9-6D68E575F542}" presName="text" presStyleLbl="node1" presStyleIdx="4" presStyleCnt="5">
        <dgm:presLayoutVars>
          <dgm:bulletEnabled val="1"/>
        </dgm:presLayoutVars>
      </dgm:prSet>
      <dgm:spPr/>
    </dgm:pt>
  </dgm:ptLst>
  <dgm:cxnLst>
    <dgm:cxn modelId="{7EE7D60E-DC98-4255-8DF9-8F018A21DC72}" type="presOf" srcId="{73C8624F-435E-48BD-B7CA-7401C68F01E1}" destId="{C823DAD7-7290-4023-8FD9-8DB71FEF1CFC}" srcOrd="0" destOrd="0" presId="urn:microsoft.com/office/officeart/2005/8/layout/vList4"/>
    <dgm:cxn modelId="{BD573223-D372-4D15-997F-D51083CDF1A7}" srcId="{69E59BB6-6C3C-4CA4-8551-022371DED4A9}" destId="{73C8624F-435E-48BD-B7CA-7401C68F01E1}" srcOrd="3" destOrd="0" parTransId="{8C1114B6-97A9-4550-AE84-3B841D6ACE81}" sibTransId="{A61F7B30-0E7A-4DF8-B54B-DDB29765D1AA}"/>
    <dgm:cxn modelId="{9F989A3C-22AC-4966-AB96-830E643D4552}" type="presOf" srcId="{22A66D8F-ED74-42FD-96E9-6D68E575F542}" destId="{B94157D1-C1D1-4CBF-99D5-E41EB1F8878E}" srcOrd="0" destOrd="0" presId="urn:microsoft.com/office/officeart/2005/8/layout/vList4"/>
    <dgm:cxn modelId="{FAF76671-B3E4-44FA-9D3A-568F2E9891A0}" srcId="{69E59BB6-6C3C-4CA4-8551-022371DED4A9}" destId="{22A66D8F-ED74-42FD-96E9-6D68E575F542}" srcOrd="4" destOrd="0" parTransId="{148A222D-4CD9-469E-9717-3222242B23E8}" sibTransId="{A865FA7F-6D89-4C92-B623-BC616F911AF2}"/>
    <dgm:cxn modelId="{65A6B454-CA07-4BAC-BDF3-D3E975FD7825}" srcId="{69E59BB6-6C3C-4CA4-8551-022371DED4A9}" destId="{CE949C54-BD41-4885-BEEA-CF0C7B73ED6E}" srcOrd="1" destOrd="0" parTransId="{56F69187-7279-4AB3-BB17-C27D55579248}" sibTransId="{7240F8D9-FD55-468D-9FFB-2FA1845A072F}"/>
    <dgm:cxn modelId="{F2F2BA78-DC0C-4C2D-847B-AA889450F8DB}" type="presOf" srcId="{22A66D8F-ED74-42FD-96E9-6D68E575F542}" destId="{97D219DB-6099-401C-B2F0-545EA898D878}" srcOrd="1" destOrd="0" presId="urn:microsoft.com/office/officeart/2005/8/layout/vList4"/>
    <dgm:cxn modelId="{53A25B8C-4754-43CC-BA72-E7CB53254AE3}" type="presOf" srcId="{69E59BB6-6C3C-4CA4-8551-022371DED4A9}" destId="{6D20B424-2244-49F3-8FE6-B4CE689271CE}" srcOrd="0" destOrd="0" presId="urn:microsoft.com/office/officeart/2005/8/layout/vList4"/>
    <dgm:cxn modelId="{1865D694-B09A-4DE4-8A7E-E8B47BE9A7FF}" type="presOf" srcId="{9E1AC49F-3D9B-436F-ABD1-CDD5B5389715}" destId="{904D4E5D-5356-4482-A22B-372E4FD13486}" srcOrd="0" destOrd="0" presId="urn:microsoft.com/office/officeart/2005/8/layout/vList4"/>
    <dgm:cxn modelId="{6643EE9D-936E-4D8D-A4D9-C6251AF192AD}" srcId="{69E59BB6-6C3C-4CA4-8551-022371DED4A9}" destId="{9E1AC49F-3D9B-436F-ABD1-CDD5B5389715}" srcOrd="0" destOrd="0" parTransId="{E4C4E065-5B8F-458F-82AF-604D580A361C}" sibTransId="{68D6D72D-3320-45A6-8BA8-BCD0FF1677AF}"/>
    <dgm:cxn modelId="{6E32C5A0-ECEC-4415-89E6-766CA88FCBDD}" type="presOf" srcId="{73C8624F-435E-48BD-B7CA-7401C68F01E1}" destId="{63FCCCE5-1025-4260-BF80-E4E18470D366}" srcOrd="1" destOrd="0" presId="urn:microsoft.com/office/officeart/2005/8/layout/vList4"/>
    <dgm:cxn modelId="{EF3709AC-A538-4ECF-81DA-CBB8DC13D965}" type="presOf" srcId="{9E1AC49F-3D9B-436F-ABD1-CDD5B5389715}" destId="{C35E8487-E875-4A8A-A1C1-AA26A8646AA3}" srcOrd="1" destOrd="0" presId="urn:microsoft.com/office/officeart/2005/8/layout/vList4"/>
    <dgm:cxn modelId="{3CBDCAB1-48C3-4C01-AEE1-27B70AAF7071}" type="presOf" srcId="{CE949C54-BD41-4885-BEEA-CF0C7B73ED6E}" destId="{AD1DC391-CAA3-46DE-A241-9651EC96DF47}" srcOrd="1" destOrd="0" presId="urn:microsoft.com/office/officeart/2005/8/layout/vList4"/>
    <dgm:cxn modelId="{4808ABB7-F2FB-4786-8DD8-364E546C76A3}" srcId="{69E59BB6-6C3C-4CA4-8551-022371DED4A9}" destId="{0937BE0C-083E-4D0A-9E71-C19CCA76FB8D}" srcOrd="2" destOrd="0" parTransId="{AC2AC63A-89E0-4E8F-B9DD-82B503A9927C}" sibTransId="{55E4C83F-073A-4FF0-908A-A45191D9CD11}"/>
    <dgm:cxn modelId="{E3677FC0-F7A7-45B5-8B60-3B5597E7650F}" type="presOf" srcId="{0937BE0C-083E-4D0A-9E71-C19CCA76FB8D}" destId="{51218695-86D0-4FFE-9747-CD88DBD04690}" srcOrd="1" destOrd="0" presId="urn:microsoft.com/office/officeart/2005/8/layout/vList4"/>
    <dgm:cxn modelId="{1EBD5EDB-6ABC-47F5-8226-830DF62D885F}" type="presOf" srcId="{CE949C54-BD41-4885-BEEA-CF0C7B73ED6E}" destId="{B7BC53B5-F8FC-4635-8367-270B4D8BE01A}" srcOrd="0" destOrd="0" presId="urn:microsoft.com/office/officeart/2005/8/layout/vList4"/>
    <dgm:cxn modelId="{A12A53F7-840A-4688-A3B4-8163D319DDF5}" type="presOf" srcId="{0937BE0C-083E-4D0A-9E71-C19CCA76FB8D}" destId="{64D27FDA-B9B1-4ADB-8378-06D95DCA2ED8}" srcOrd="0" destOrd="0" presId="urn:microsoft.com/office/officeart/2005/8/layout/vList4"/>
    <dgm:cxn modelId="{FE987B18-EF7B-4BB8-8498-697A380CE259}" type="presParOf" srcId="{6D20B424-2244-49F3-8FE6-B4CE689271CE}" destId="{A8276549-15D8-448D-A43B-905E71B53C9E}" srcOrd="0" destOrd="0" presId="urn:microsoft.com/office/officeart/2005/8/layout/vList4"/>
    <dgm:cxn modelId="{7073D9B4-A484-433C-B06E-0C2DB9D812B7}" type="presParOf" srcId="{A8276549-15D8-448D-A43B-905E71B53C9E}" destId="{904D4E5D-5356-4482-A22B-372E4FD13486}" srcOrd="0" destOrd="0" presId="urn:microsoft.com/office/officeart/2005/8/layout/vList4"/>
    <dgm:cxn modelId="{F03BF9AA-FDFA-4CCB-92AD-5E0C636DA9A9}" type="presParOf" srcId="{A8276549-15D8-448D-A43B-905E71B53C9E}" destId="{302966A9-1BCB-419E-BEE8-18FD454EB8A0}" srcOrd="1" destOrd="0" presId="urn:microsoft.com/office/officeart/2005/8/layout/vList4"/>
    <dgm:cxn modelId="{D35C2EF1-47AD-4C81-90D7-C59B5A9693B7}" type="presParOf" srcId="{A8276549-15D8-448D-A43B-905E71B53C9E}" destId="{C35E8487-E875-4A8A-A1C1-AA26A8646AA3}" srcOrd="2" destOrd="0" presId="urn:microsoft.com/office/officeart/2005/8/layout/vList4"/>
    <dgm:cxn modelId="{7FE50C41-5083-405A-B0D4-CC61D5AAC7B9}" type="presParOf" srcId="{6D20B424-2244-49F3-8FE6-B4CE689271CE}" destId="{99BE5B11-D6E1-4FBD-BDE7-9D2569AB5610}" srcOrd="1" destOrd="0" presId="urn:microsoft.com/office/officeart/2005/8/layout/vList4"/>
    <dgm:cxn modelId="{341EA463-DA81-45D1-97BF-109BBCF2987C}" type="presParOf" srcId="{6D20B424-2244-49F3-8FE6-B4CE689271CE}" destId="{7551C0A6-9886-43A3-874E-5445E04BC110}" srcOrd="2" destOrd="0" presId="urn:microsoft.com/office/officeart/2005/8/layout/vList4"/>
    <dgm:cxn modelId="{258C7B02-EF99-471F-8924-4A4E4B1516DB}" type="presParOf" srcId="{7551C0A6-9886-43A3-874E-5445E04BC110}" destId="{B7BC53B5-F8FC-4635-8367-270B4D8BE01A}" srcOrd="0" destOrd="0" presId="urn:microsoft.com/office/officeart/2005/8/layout/vList4"/>
    <dgm:cxn modelId="{E38B20C9-3DEE-40B3-91C9-27B9B948EC3B}" type="presParOf" srcId="{7551C0A6-9886-43A3-874E-5445E04BC110}" destId="{E2A461B8-825D-443A-8F6E-3CA56D62EF14}" srcOrd="1" destOrd="0" presId="urn:microsoft.com/office/officeart/2005/8/layout/vList4"/>
    <dgm:cxn modelId="{883EE845-95F7-43EE-9356-F004CD8ACD23}" type="presParOf" srcId="{7551C0A6-9886-43A3-874E-5445E04BC110}" destId="{AD1DC391-CAA3-46DE-A241-9651EC96DF47}" srcOrd="2" destOrd="0" presId="urn:microsoft.com/office/officeart/2005/8/layout/vList4"/>
    <dgm:cxn modelId="{6794D3C3-C67C-4F2D-A5C5-7DC4429BFB01}" type="presParOf" srcId="{6D20B424-2244-49F3-8FE6-B4CE689271CE}" destId="{C2AAB861-2975-4935-A545-DFEE77151989}" srcOrd="3" destOrd="0" presId="urn:microsoft.com/office/officeart/2005/8/layout/vList4"/>
    <dgm:cxn modelId="{63DE86D1-5936-4FB6-80BD-96D33A62D1FD}" type="presParOf" srcId="{6D20B424-2244-49F3-8FE6-B4CE689271CE}" destId="{70CABC54-B7FF-4D6E-AC01-64599203D7CF}" srcOrd="4" destOrd="0" presId="urn:microsoft.com/office/officeart/2005/8/layout/vList4"/>
    <dgm:cxn modelId="{864AF8FA-8C31-4FF9-98DB-0199508E5604}" type="presParOf" srcId="{70CABC54-B7FF-4D6E-AC01-64599203D7CF}" destId="{64D27FDA-B9B1-4ADB-8378-06D95DCA2ED8}" srcOrd="0" destOrd="0" presId="urn:microsoft.com/office/officeart/2005/8/layout/vList4"/>
    <dgm:cxn modelId="{97543196-1E67-41DB-933E-089CAC216847}" type="presParOf" srcId="{70CABC54-B7FF-4D6E-AC01-64599203D7CF}" destId="{64460EE1-BBC4-4F6C-B409-7C4CEFCB3246}" srcOrd="1" destOrd="0" presId="urn:microsoft.com/office/officeart/2005/8/layout/vList4"/>
    <dgm:cxn modelId="{FC05B24B-3C39-4191-99FC-25477771CEE8}" type="presParOf" srcId="{70CABC54-B7FF-4D6E-AC01-64599203D7CF}" destId="{51218695-86D0-4FFE-9747-CD88DBD04690}" srcOrd="2" destOrd="0" presId="urn:microsoft.com/office/officeart/2005/8/layout/vList4"/>
    <dgm:cxn modelId="{4F48321A-62AE-435B-BC27-4928998421B9}" type="presParOf" srcId="{6D20B424-2244-49F3-8FE6-B4CE689271CE}" destId="{7CE8364B-F4B4-498A-BA8C-9B83F93FFFF0}" srcOrd="5" destOrd="0" presId="urn:microsoft.com/office/officeart/2005/8/layout/vList4"/>
    <dgm:cxn modelId="{60E7129E-4C77-4766-BFFD-2D7A3C2A89AA}" type="presParOf" srcId="{6D20B424-2244-49F3-8FE6-B4CE689271CE}" destId="{E7B6A789-0BF2-49CB-9F9C-DDAA0ED8D510}" srcOrd="6" destOrd="0" presId="urn:microsoft.com/office/officeart/2005/8/layout/vList4"/>
    <dgm:cxn modelId="{7B5448BF-A0B3-420B-8382-94BE5A0865B7}" type="presParOf" srcId="{E7B6A789-0BF2-49CB-9F9C-DDAA0ED8D510}" destId="{C823DAD7-7290-4023-8FD9-8DB71FEF1CFC}" srcOrd="0" destOrd="0" presId="urn:microsoft.com/office/officeart/2005/8/layout/vList4"/>
    <dgm:cxn modelId="{249F7081-92CD-42AF-B870-702C35CF1075}" type="presParOf" srcId="{E7B6A789-0BF2-49CB-9F9C-DDAA0ED8D510}" destId="{93A6A36B-F417-46A9-95CC-6F26D793CD58}" srcOrd="1" destOrd="0" presId="urn:microsoft.com/office/officeart/2005/8/layout/vList4"/>
    <dgm:cxn modelId="{D43612A5-7CAB-4F6D-9947-B5AAC688FAD8}" type="presParOf" srcId="{E7B6A789-0BF2-49CB-9F9C-DDAA0ED8D510}" destId="{63FCCCE5-1025-4260-BF80-E4E18470D366}" srcOrd="2" destOrd="0" presId="urn:microsoft.com/office/officeart/2005/8/layout/vList4"/>
    <dgm:cxn modelId="{311A181A-F02E-4FC3-88D8-223DAFC48FFE}" type="presParOf" srcId="{6D20B424-2244-49F3-8FE6-B4CE689271CE}" destId="{70C334E0-5B62-413F-A992-E262AEE540A4}" srcOrd="7" destOrd="0" presId="urn:microsoft.com/office/officeart/2005/8/layout/vList4"/>
    <dgm:cxn modelId="{35C05F1E-45EB-45D2-AD4A-4DD8498B7116}" type="presParOf" srcId="{6D20B424-2244-49F3-8FE6-B4CE689271CE}" destId="{2EDE348C-5E4A-404A-9513-817EE38D5F38}" srcOrd="8" destOrd="0" presId="urn:microsoft.com/office/officeart/2005/8/layout/vList4"/>
    <dgm:cxn modelId="{98A2A710-BEC2-4793-861A-21C98BED25E7}" type="presParOf" srcId="{2EDE348C-5E4A-404A-9513-817EE38D5F38}" destId="{B94157D1-C1D1-4CBF-99D5-E41EB1F8878E}" srcOrd="0" destOrd="0" presId="urn:microsoft.com/office/officeart/2005/8/layout/vList4"/>
    <dgm:cxn modelId="{A825AD78-4FB0-4338-B445-892642581E1E}" type="presParOf" srcId="{2EDE348C-5E4A-404A-9513-817EE38D5F38}" destId="{EA7B6958-FAB5-4EE0-B953-966885BF9FD0}" srcOrd="1" destOrd="0" presId="urn:microsoft.com/office/officeart/2005/8/layout/vList4"/>
    <dgm:cxn modelId="{48105029-0102-4147-9959-E75F88899BF8}" type="presParOf" srcId="{2EDE348C-5E4A-404A-9513-817EE38D5F38}" destId="{97D219DB-6099-401C-B2F0-545EA898D87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9E59BB6-6C3C-4CA4-8551-022371DED4A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E1AC49F-3D9B-436F-ABD1-CDD5B5389715}">
      <dgm:prSet phldrT="[Text]" custT="1"/>
      <dgm:spPr>
        <a:solidFill>
          <a:schemeClr val="tx2">
            <a:lumMod val="75000"/>
          </a:schemeClr>
        </a:solidFill>
      </dgm:spPr>
      <dgm:t>
        <a:bodyPr/>
        <a:lstStyle/>
        <a:p>
          <a:r>
            <a:rPr lang="en-US" sz="2200" dirty="0"/>
            <a:t>   Community Development                              Advisory Board Public Hearings</a:t>
          </a:r>
        </a:p>
      </dgm:t>
    </dgm:pt>
    <dgm:pt modelId="{E4C4E065-5B8F-458F-82AF-604D580A361C}" type="parTrans" cxnId="{6643EE9D-936E-4D8D-A4D9-C6251AF192AD}">
      <dgm:prSet/>
      <dgm:spPr/>
      <dgm:t>
        <a:bodyPr/>
        <a:lstStyle/>
        <a:p>
          <a:endParaRPr lang="en-US"/>
        </a:p>
      </dgm:t>
    </dgm:pt>
    <dgm:pt modelId="{68D6D72D-3320-45A6-8BA8-BCD0FF1677AF}" type="sibTrans" cxnId="{6643EE9D-936E-4D8D-A4D9-C6251AF192AD}">
      <dgm:prSet/>
      <dgm:spPr/>
      <dgm:t>
        <a:bodyPr/>
        <a:lstStyle/>
        <a:p>
          <a:endParaRPr lang="en-US"/>
        </a:p>
      </dgm:t>
    </dgm:pt>
    <dgm:pt modelId="{CE949C54-BD41-4885-BEEA-CF0C7B73ED6E}">
      <dgm:prSet phldrT="[Text]" custT="1"/>
      <dgm:spPr>
        <a:solidFill>
          <a:schemeClr val="tx2">
            <a:lumMod val="75000"/>
          </a:schemeClr>
        </a:solidFill>
      </dgm:spPr>
      <dgm:t>
        <a:bodyPr/>
        <a:lstStyle/>
        <a:p>
          <a:pPr algn="ctr"/>
          <a:r>
            <a:rPr lang="en-US" sz="2200" dirty="0"/>
            <a:t>Affordable Housing Advisory                                   Committee Incentive Strategies and Housing Needs</a:t>
          </a:r>
        </a:p>
      </dgm:t>
    </dgm:pt>
    <dgm:pt modelId="{56F69187-7279-4AB3-BB17-C27D55579248}" type="parTrans" cxnId="{65A6B454-CA07-4BAC-BDF3-D3E975FD7825}">
      <dgm:prSet/>
      <dgm:spPr/>
      <dgm:t>
        <a:bodyPr/>
        <a:lstStyle/>
        <a:p>
          <a:endParaRPr lang="en-US"/>
        </a:p>
      </dgm:t>
    </dgm:pt>
    <dgm:pt modelId="{7240F8D9-FD55-468D-9FFB-2FA1845A072F}" type="sibTrans" cxnId="{65A6B454-CA07-4BAC-BDF3-D3E975FD7825}">
      <dgm:prSet/>
      <dgm:spPr/>
      <dgm:t>
        <a:bodyPr/>
        <a:lstStyle/>
        <a:p>
          <a:endParaRPr lang="en-US"/>
        </a:p>
      </dgm:t>
    </dgm:pt>
    <dgm:pt modelId="{0937BE0C-083E-4D0A-9E71-C19CCA76FB8D}">
      <dgm:prSet phldrT="[Text]"/>
      <dgm:spPr>
        <a:solidFill>
          <a:schemeClr val="tx2">
            <a:lumMod val="75000"/>
          </a:schemeClr>
        </a:solidFill>
      </dgm:spPr>
      <dgm:t>
        <a:bodyPr/>
        <a:lstStyle/>
        <a:p>
          <a:pPr algn="ctr"/>
          <a:r>
            <a:rPr lang="en-US" dirty="0"/>
            <a:t>Housing Programs Presentation to Code Compliance</a:t>
          </a:r>
        </a:p>
      </dgm:t>
    </dgm:pt>
    <dgm:pt modelId="{AC2AC63A-89E0-4E8F-B9DD-82B503A9927C}" type="parTrans" cxnId="{4808ABB7-F2FB-4786-8DD8-364E546C76A3}">
      <dgm:prSet/>
      <dgm:spPr/>
      <dgm:t>
        <a:bodyPr/>
        <a:lstStyle/>
        <a:p>
          <a:endParaRPr lang="en-US"/>
        </a:p>
      </dgm:t>
    </dgm:pt>
    <dgm:pt modelId="{55E4C83F-073A-4FF0-908A-A45191D9CD11}" type="sibTrans" cxnId="{4808ABB7-F2FB-4786-8DD8-364E546C76A3}">
      <dgm:prSet/>
      <dgm:spPr/>
      <dgm:t>
        <a:bodyPr/>
        <a:lstStyle/>
        <a:p>
          <a:endParaRPr lang="en-US"/>
        </a:p>
      </dgm:t>
    </dgm:pt>
    <dgm:pt modelId="{22A66D8F-ED74-42FD-96E9-6D68E575F542}">
      <dgm:prSet phldrT="[Text]"/>
      <dgm:spPr>
        <a:solidFill>
          <a:schemeClr val="tx2">
            <a:lumMod val="75000"/>
          </a:schemeClr>
        </a:solidFill>
      </dgm:spPr>
      <dgm:t>
        <a:bodyPr/>
        <a:lstStyle/>
        <a:p>
          <a:pPr algn="ctr"/>
          <a:r>
            <a:rPr lang="en-US" dirty="0"/>
            <a:t>HCD Staff Donations and Volunteering</a:t>
          </a:r>
        </a:p>
      </dgm:t>
    </dgm:pt>
    <dgm:pt modelId="{148A222D-4CD9-469E-9717-3222242B23E8}" type="parTrans" cxnId="{FAF76671-B3E4-44FA-9D3A-568F2E9891A0}">
      <dgm:prSet/>
      <dgm:spPr/>
      <dgm:t>
        <a:bodyPr/>
        <a:lstStyle/>
        <a:p>
          <a:endParaRPr lang="en-US"/>
        </a:p>
      </dgm:t>
    </dgm:pt>
    <dgm:pt modelId="{A865FA7F-6D89-4C92-B623-BC616F911AF2}" type="sibTrans" cxnId="{FAF76671-B3E4-44FA-9D3A-568F2E9891A0}">
      <dgm:prSet/>
      <dgm:spPr/>
      <dgm:t>
        <a:bodyPr/>
        <a:lstStyle/>
        <a:p>
          <a:endParaRPr lang="en-US"/>
        </a:p>
      </dgm:t>
    </dgm:pt>
    <dgm:pt modelId="{2A3ED1FB-2A87-4003-B33D-21DFE9538177}">
      <dgm:prSet phldrT="[Text]"/>
      <dgm:spPr>
        <a:solidFill>
          <a:schemeClr val="tx2">
            <a:lumMod val="75000"/>
          </a:schemeClr>
        </a:solidFill>
      </dgm:spPr>
      <dgm:t>
        <a:bodyPr/>
        <a:lstStyle/>
        <a:p>
          <a:pPr algn="ctr"/>
          <a:r>
            <a:rPr lang="en-US" dirty="0"/>
            <a:t>City Manager’s Team Diamond Award - 2025</a:t>
          </a:r>
        </a:p>
      </dgm:t>
    </dgm:pt>
    <dgm:pt modelId="{77D9F254-211B-40A3-869E-73CDD6A47936}" type="parTrans" cxnId="{5F1D37DB-EB8F-411E-B485-D496D5E6057C}">
      <dgm:prSet/>
      <dgm:spPr/>
      <dgm:t>
        <a:bodyPr/>
        <a:lstStyle/>
        <a:p>
          <a:endParaRPr lang="en-US"/>
        </a:p>
      </dgm:t>
    </dgm:pt>
    <dgm:pt modelId="{172367CB-D7AD-4795-85B2-5508E833913E}" type="sibTrans" cxnId="{5F1D37DB-EB8F-411E-B485-D496D5E6057C}">
      <dgm:prSet/>
      <dgm:spPr/>
      <dgm:t>
        <a:bodyPr/>
        <a:lstStyle/>
        <a:p>
          <a:endParaRPr lang="en-US"/>
        </a:p>
      </dgm:t>
    </dgm:pt>
    <dgm:pt modelId="{6D20B424-2244-49F3-8FE6-B4CE689271CE}" type="pres">
      <dgm:prSet presAssocID="{69E59BB6-6C3C-4CA4-8551-022371DED4A9}" presName="linear" presStyleCnt="0">
        <dgm:presLayoutVars>
          <dgm:dir/>
          <dgm:resizeHandles val="exact"/>
        </dgm:presLayoutVars>
      </dgm:prSet>
      <dgm:spPr/>
    </dgm:pt>
    <dgm:pt modelId="{A8276549-15D8-448D-A43B-905E71B53C9E}" type="pres">
      <dgm:prSet presAssocID="{9E1AC49F-3D9B-436F-ABD1-CDD5B5389715}" presName="comp" presStyleCnt="0"/>
      <dgm:spPr/>
    </dgm:pt>
    <dgm:pt modelId="{904D4E5D-5356-4482-A22B-372E4FD13486}" type="pres">
      <dgm:prSet presAssocID="{9E1AC49F-3D9B-436F-ABD1-CDD5B5389715}" presName="box" presStyleLbl="node1" presStyleIdx="0" presStyleCnt="5" custScaleX="100000" custScaleY="117818" custLinFactNeighborY="0"/>
      <dgm:spPr/>
    </dgm:pt>
    <dgm:pt modelId="{302966A9-1BCB-419E-BEE8-18FD454EB8A0}" type="pres">
      <dgm:prSet presAssocID="{9E1AC49F-3D9B-436F-ABD1-CDD5B5389715}" presName="img" presStyleLbl="fgImgPlace1" presStyleIdx="0" presStyleCnt="5" custScaleX="103759" custScaleY="96907" custLinFactNeighborX="4575" custLinFactNeighborY="-1441"/>
      <dgm:spPr>
        <a:blipFill>
          <a:blip xmlns:r="http://schemas.openxmlformats.org/officeDocument/2006/relationships" r:embed="rId1"/>
          <a:srcRect/>
          <a:stretch>
            <a:fillRect l="-8000" r="-8000"/>
          </a:stretch>
        </a:blipFill>
      </dgm:spPr>
    </dgm:pt>
    <dgm:pt modelId="{C35E8487-E875-4A8A-A1C1-AA26A8646AA3}" type="pres">
      <dgm:prSet presAssocID="{9E1AC49F-3D9B-436F-ABD1-CDD5B5389715}" presName="text" presStyleLbl="node1" presStyleIdx="0" presStyleCnt="5">
        <dgm:presLayoutVars>
          <dgm:bulletEnabled val="1"/>
        </dgm:presLayoutVars>
      </dgm:prSet>
      <dgm:spPr/>
    </dgm:pt>
    <dgm:pt modelId="{99BE5B11-D6E1-4FBD-BDE7-9D2569AB5610}" type="pres">
      <dgm:prSet presAssocID="{68D6D72D-3320-45A6-8BA8-BCD0FF1677AF}" presName="spacer" presStyleCnt="0"/>
      <dgm:spPr/>
    </dgm:pt>
    <dgm:pt modelId="{7551C0A6-9886-43A3-874E-5445E04BC110}" type="pres">
      <dgm:prSet presAssocID="{CE949C54-BD41-4885-BEEA-CF0C7B73ED6E}" presName="comp" presStyleCnt="0"/>
      <dgm:spPr/>
    </dgm:pt>
    <dgm:pt modelId="{B7BC53B5-F8FC-4635-8367-270B4D8BE01A}" type="pres">
      <dgm:prSet presAssocID="{CE949C54-BD41-4885-BEEA-CF0C7B73ED6E}" presName="box" presStyleLbl="node1" presStyleIdx="1" presStyleCnt="5"/>
      <dgm:spPr/>
    </dgm:pt>
    <dgm:pt modelId="{E2A461B8-825D-443A-8F6E-3CA56D62EF14}" type="pres">
      <dgm:prSet presAssocID="{CE949C54-BD41-4885-BEEA-CF0C7B73ED6E}" presName="img" presStyleLbl="fgImgPlace1" presStyleIdx="1" presStyleCnt="5" custScaleX="101924" custScaleY="96561" custLinFactNeighborX="5630" custLinFactNeighborY="-1600"/>
      <dgm:spPr>
        <a:blipFill>
          <a:blip xmlns:r="http://schemas.openxmlformats.org/officeDocument/2006/relationships" r:embed="rId2"/>
          <a:srcRect/>
          <a:stretch>
            <a:fillRect l="-3000" r="-3000"/>
          </a:stretch>
        </a:blipFill>
      </dgm:spPr>
    </dgm:pt>
    <dgm:pt modelId="{AD1DC391-CAA3-46DE-A241-9651EC96DF47}" type="pres">
      <dgm:prSet presAssocID="{CE949C54-BD41-4885-BEEA-CF0C7B73ED6E}" presName="text" presStyleLbl="node1" presStyleIdx="1" presStyleCnt="5">
        <dgm:presLayoutVars>
          <dgm:bulletEnabled val="1"/>
        </dgm:presLayoutVars>
      </dgm:prSet>
      <dgm:spPr/>
    </dgm:pt>
    <dgm:pt modelId="{C2AAB861-2975-4935-A545-DFEE77151989}" type="pres">
      <dgm:prSet presAssocID="{7240F8D9-FD55-468D-9FFB-2FA1845A072F}" presName="spacer" presStyleCnt="0"/>
      <dgm:spPr/>
    </dgm:pt>
    <dgm:pt modelId="{70CABC54-B7FF-4D6E-AC01-64599203D7CF}" type="pres">
      <dgm:prSet presAssocID="{0937BE0C-083E-4D0A-9E71-C19CCA76FB8D}" presName="comp" presStyleCnt="0"/>
      <dgm:spPr/>
    </dgm:pt>
    <dgm:pt modelId="{64D27FDA-B9B1-4ADB-8378-06D95DCA2ED8}" type="pres">
      <dgm:prSet presAssocID="{0937BE0C-083E-4D0A-9E71-C19CCA76FB8D}" presName="box" presStyleLbl="node1" presStyleIdx="2" presStyleCnt="5"/>
      <dgm:spPr/>
    </dgm:pt>
    <dgm:pt modelId="{64460EE1-BBC4-4F6C-B409-7C4CEFCB3246}" type="pres">
      <dgm:prSet presAssocID="{0937BE0C-083E-4D0A-9E71-C19CCA76FB8D}" presName="img" presStyleLbl="fgImgPlace1" presStyleIdx="2" presStyleCnt="5" custScaleX="110519" custScaleY="89859"/>
      <dgm:spPr>
        <a:blipFill>
          <a:blip xmlns:r="http://schemas.openxmlformats.org/officeDocument/2006/relationships" r:embed="rId3"/>
          <a:srcRect/>
          <a:stretch>
            <a:fillRect t="-32000" b="-32000"/>
          </a:stretch>
        </a:blipFill>
      </dgm:spPr>
    </dgm:pt>
    <dgm:pt modelId="{51218695-86D0-4FFE-9747-CD88DBD04690}" type="pres">
      <dgm:prSet presAssocID="{0937BE0C-083E-4D0A-9E71-C19CCA76FB8D}" presName="text" presStyleLbl="node1" presStyleIdx="2" presStyleCnt="5">
        <dgm:presLayoutVars>
          <dgm:bulletEnabled val="1"/>
        </dgm:presLayoutVars>
      </dgm:prSet>
      <dgm:spPr/>
    </dgm:pt>
    <dgm:pt modelId="{7CE8364B-F4B4-498A-BA8C-9B83F93FFFF0}" type="pres">
      <dgm:prSet presAssocID="{55E4C83F-073A-4FF0-908A-A45191D9CD11}" presName="spacer" presStyleCnt="0"/>
      <dgm:spPr/>
    </dgm:pt>
    <dgm:pt modelId="{2EDE348C-5E4A-404A-9513-817EE38D5F38}" type="pres">
      <dgm:prSet presAssocID="{22A66D8F-ED74-42FD-96E9-6D68E575F542}" presName="comp" presStyleCnt="0"/>
      <dgm:spPr/>
    </dgm:pt>
    <dgm:pt modelId="{B94157D1-C1D1-4CBF-99D5-E41EB1F8878E}" type="pres">
      <dgm:prSet presAssocID="{22A66D8F-ED74-42FD-96E9-6D68E575F542}" presName="box" presStyleLbl="node1" presStyleIdx="3" presStyleCnt="5"/>
      <dgm:spPr/>
    </dgm:pt>
    <dgm:pt modelId="{EA7B6958-FAB5-4EE0-B953-966885BF9FD0}" type="pres">
      <dgm:prSet presAssocID="{22A66D8F-ED74-42FD-96E9-6D68E575F542}" presName="img" presStyleLbl="fgImgPlace1" presStyleIdx="3" presStyleCnt="5"/>
      <dgm:spPr>
        <a:blipFill>
          <a:blip xmlns:r="http://schemas.openxmlformats.org/officeDocument/2006/relationships" r:embed="rId4"/>
          <a:srcRect/>
          <a:stretch>
            <a:fillRect t="-27000" b="-27000"/>
          </a:stretch>
        </a:blipFill>
      </dgm:spPr>
    </dgm:pt>
    <dgm:pt modelId="{97D219DB-6099-401C-B2F0-545EA898D878}" type="pres">
      <dgm:prSet presAssocID="{22A66D8F-ED74-42FD-96E9-6D68E575F542}" presName="text" presStyleLbl="node1" presStyleIdx="3" presStyleCnt="5">
        <dgm:presLayoutVars>
          <dgm:bulletEnabled val="1"/>
        </dgm:presLayoutVars>
      </dgm:prSet>
      <dgm:spPr/>
    </dgm:pt>
    <dgm:pt modelId="{89ED4DC6-C7F0-4033-B316-FB31F04066B6}" type="pres">
      <dgm:prSet presAssocID="{A865FA7F-6D89-4C92-B623-BC616F911AF2}" presName="spacer" presStyleCnt="0"/>
      <dgm:spPr/>
    </dgm:pt>
    <dgm:pt modelId="{F66D1C64-78C2-4D6E-B6AF-8623F92A4673}" type="pres">
      <dgm:prSet presAssocID="{2A3ED1FB-2A87-4003-B33D-21DFE9538177}" presName="comp" presStyleCnt="0"/>
      <dgm:spPr/>
    </dgm:pt>
    <dgm:pt modelId="{7BB3A60C-0CD7-461D-AAFD-538677A8EABE}" type="pres">
      <dgm:prSet presAssocID="{2A3ED1FB-2A87-4003-B33D-21DFE9538177}" presName="box" presStyleLbl="node1" presStyleIdx="4" presStyleCnt="5"/>
      <dgm:spPr/>
    </dgm:pt>
    <dgm:pt modelId="{DE931357-5479-42AC-B80D-ADB7086ED45E}" type="pres">
      <dgm:prSet presAssocID="{2A3ED1FB-2A87-4003-B33D-21DFE9538177}" presName="img" presStyleLbl="fgImgPlace1" presStyleIdx="4" presStyleCnt="5"/>
      <dgm:spPr>
        <a:blipFill>
          <a:blip xmlns:r="http://schemas.openxmlformats.org/officeDocument/2006/relationships" r:embed="rId5"/>
          <a:srcRect/>
          <a:stretch>
            <a:fillRect t="-1000" b="-1000"/>
          </a:stretch>
        </a:blipFill>
      </dgm:spPr>
    </dgm:pt>
    <dgm:pt modelId="{0692076B-35C0-4DA7-BB41-2F2DE91913CB}" type="pres">
      <dgm:prSet presAssocID="{2A3ED1FB-2A87-4003-B33D-21DFE9538177}" presName="text" presStyleLbl="node1" presStyleIdx="4" presStyleCnt="5">
        <dgm:presLayoutVars>
          <dgm:bulletEnabled val="1"/>
        </dgm:presLayoutVars>
      </dgm:prSet>
      <dgm:spPr/>
    </dgm:pt>
  </dgm:ptLst>
  <dgm:cxnLst>
    <dgm:cxn modelId="{55C98E38-EFC6-4708-88EF-74C901DE4A6D}" type="presOf" srcId="{2A3ED1FB-2A87-4003-B33D-21DFE9538177}" destId="{7BB3A60C-0CD7-461D-AAFD-538677A8EABE}" srcOrd="0" destOrd="0" presId="urn:microsoft.com/office/officeart/2005/8/layout/vList4"/>
    <dgm:cxn modelId="{9F989A3C-22AC-4966-AB96-830E643D4552}" type="presOf" srcId="{22A66D8F-ED74-42FD-96E9-6D68E575F542}" destId="{B94157D1-C1D1-4CBF-99D5-E41EB1F8878E}" srcOrd="0" destOrd="0" presId="urn:microsoft.com/office/officeart/2005/8/layout/vList4"/>
    <dgm:cxn modelId="{A0EB9A43-90D6-4272-B139-F706508464B9}" type="presOf" srcId="{2A3ED1FB-2A87-4003-B33D-21DFE9538177}" destId="{0692076B-35C0-4DA7-BB41-2F2DE91913CB}" srcOrd="1" destOrd="0" presId="urn:microsoft.com/office/officeart/2005/8/layout/vList4"/>
    <dgm:cxn modelId="{FAF76671-B3E4-44FA-9D3A-568F2E9891A0}" srcId="{69E59BB6-6C3C-4CA4-8551-022371DED4A9}" destId="{22A66D8F-ED74-42FD-96E9-6D68E575F542}" srcOrd="3" destOrd="0" parTransId="{148A222D-4CD9-469E-9717-3222242B23E8}" sibTransId="{A865FA7F-6D89-4C92-B623-BC616F911AF2}"/>
    <dgm:cxn modelId="{65A6B454-CA07-4BAC-BDF3-D3E975FD7825}" srcId="{69E59BB6-6C3C-4CA4-8551-022371DED4A9}" destId="{CE949C54-BD41-4885-BEEA-CF0C7B73ED6E}" srcOrd="1" destOrd="0" parTransId="{56F69187-7279-4AB3-BB17-C27D55579248}" sibTransId="{7240F8D9-FD55-468D-9FFB-2FA1845A072F}"/>
    <dgm:cxn modelId="{F2F2BA78-DC0C-4C2D-847B-AA889450F8DB}" type="presOf" srcId="{22A66D8F-ED74-42FD-96E9-6D68E575F542}" destId="{97D219DB-6099-401C-B2F0-545EA898D878}" srcOrd="1" destOrd="0" presId="urn:microsoft.com/office/officeart/2005/8/layout/vList4"/>
    <dgm:cxn modelId="{53A25B8C-4754-43CC-BA72-E7CB53254AE3}" type="presOf" srcId="{69E59BB6-6C3C-4CA4-8551-022371DED4A9}" destId="{6D20B424-2244-49F3-8FE6-B4CE689271CE}" srcOrd="0" destOrd="0" presId="urn:microsoft.com/office/officeart/2005/8/layout/vList4"/>
    <dgm:cxn modelId="{1865D694-B09A-4DE4-8A7E-E8B47BE9A7FF}" type="presOf" srcId="{9E1AC49F-3D9B-436F-ABD1-CDD5B5389715}" destId="{904D4E5D-5356-4482-A22B-372E4FD13486}" srcOrd="0" destOrd="0" presId="urn:microsoft.com/office/officeart/2005/8/layout/vList4"/>
    <dgm:cxn modelId="{6643EE9D-936E-4D8D-A4D9-C6251AF192AD}" srcId="{69E59BB6-6C3C-4CA4-8551-022371DED4A9}" destId="{9E1AC49F-3D9B-436F-ABD1-CDD5B5389715}" srcOrd="0" destOrd="0" parTransId="{E4C4E065-5B8F-458F-82AF-604D580A361C}" sibTransId="{68D6D72D-3320-45A6-8BA8-BCD0FF1677AF}"/>
    <dgm:cxn modelId="{EF3709AC-A538-4ECF-81DA-CBB8DC13D965}" type="presOf" srcId="{9E1AC49F-3D9B-436F-ABD1-CDD5B5389715}" destId="{C35E8487-E875-4A8A-A1C1-AA26A8646AA3}" srcOrd="1" destOrd="0" presId="urn:microsoft.com/office/officeart/2005/8/layout/vList4"/>
    <dgm:cxn modelId="{3CBDCAB1-48C3-4C01-AEE1-27B70AAF7071}" type="presOf" srcId="{CE949C54-BD41-4885-BEEA-CF0C7B73ED6E}" destId="{AD1DC391-CAA3-46DE-A241-9651EC96DF47}" srcOrd="1" destOrd="0" presId="urn:microsoft.com/office/officeart/2005/8/layout/vList4"/>
    <dgm:cxn modelId="{4808ABB7-F2FB-4786-8DD8-364E546C76A3}" srcId="{69E59BB6-6C3C-4CA4-8551-022371DED4A9}" destId="{0937BE0C-083E-4D0A-9E71-C19CCA76FB8D}" srcOrd="2" destOrd="0" parTransId="{AC2AC63A-89E0-4E8F-B9DD-82B503A9927C}" sibTransId="{55E4C83F-073A-4FF0-908A-A45191D9CD11}"/>
    <dgm:cxn modelId="{E3677FC0-F7A7-45B5-8B60-3B5597E7650F}" type="presOf" srcId="{0937BE0C-083E-4D0A-9E71-C19CCA76FB8D}" destId="{51218695-86D0-4FFE-9747-CD88DBD04690}" srcOrd="1" destOrd="0" presId="urn:microsoft.com/office/officeart/2005/8/layout/vList4"/>
    <dgm:cxn modelId="{5F1D37DB-EB8F-411E-B485-D496D5E6057C}" srcId="{69E59BB6-6C3C-4CA4-8551-022371DED4A9}" destId="{2A3ED1FB-2A87-4003-B33D-21DFE9538177}" srcOrd="4" destOrd="0" parTransId="{77D9F254-211B-40A3-869E-73CDD6A47936}" sibTransId="{172367CB-D7AD-4795-85B2-5508E833913E}"/>
    <dgm:cxn modelId="{1EBD5EDB-6ABC-47F5-8226-830DF62D885F}" type="presOf" srcId="{CE949C54-BD41-4885-BEEA-CF0C7B73ED6E}" destId="{B7BC53B5-F8FC-4635-8367-270B4D8BE01A}" srcOrd="0" destOrd="0" presId="urn:microsoft.com/office/officeart/2005/8/layout/vList4"/>
    <dgm:cxn modelId="{A12A53F7-840A-4688-A3B4-8163D319DDF5}" type="presOf" srcId="{0937BE0C-083E-4D0A-9E71-C19CCA76FB8D}" destId="{64D27FDA-B9B1-4ADB-8378-06D95DCA2ED8}" srcOrd="0" destOrd="0" presId="urn:microsoft.com/office/officeart/2005/8/layout/vList4"/>
    <dgm:cxn modelId="{FE987B18-EF7B-4BB8-8498-697A380CE259}" type="presParOf" srcId="{6D20B424-2244-49F3-8FE6-B4CE689271CE}" destId="{A8276549-15D8-448D-A43B-905E71B53C9E}" srcOrd="0" destOrd="0" presId="urn:microsoft.com/office/officeart/2005/8/layout/vList4"/>
    <dgm:cxn modelId="{7073D9B4-A484-433C-B06E-0C2DB9D812B7}" type="presParOf" srcId="{A8276549-15D8-448D-A43B-905E71B53C9E}" destId="{904D4E5D-5356-4482-A22B-372E4FD13486}" srcOrd="0" destOrd="0" presId="urn:microsoft.com/office/officeart/2005/8/layout/vList4"/>
    <dgm:cxn modelId="{F03BF9AA-FDFA-4CCB-92AD-5E0C636DA9A9}" type="presParOf" srcId="{A8276549-15D8-448D-A43B-905E71B53C9E}" destId="{302966A9-1BCB-419E-BEE8-18FD454EB8A0}" srcOrd="1" destOrd="0" presId="urn:microsoft.com/office/officeart/2005/8/layout/vList4"/>
    <dgm:cxn modelId="{D35C2EF1-47AD-4C81-90D7-C59B5A9693B7}" type="presParOf" srcId="{A8276549-15D8-448D-A43B-905E71B53C9E}" destId="{C35E8487-E875-4A8A-A1C1-AA26A8646AA3}" srcOrd="2" destOrd="0" presId="urn:microsoft.com/office/officeart/2005/8/layout/vList4"/>
    <dgm:cxn modelId="{7FE50C41-5083-405A-B0D4-CC61D5AAC7B9}" type="presParOf" srcId="{6D20B424-2244-49F3-8FE6-B4CE689271CE}" destId="{99BE5B11-D6E1-4FBD-BDE7-9D2569AB5610}" srcOrd="1" destOrd="0" presId="urn:microsoft.com/office/officeart/2005/8/layout/vList4"/>
    <dgm:cxn modelId="{341EA463-DA81-45D1-97BF-109BBCF2987C}" type="presParOf" srcId="{6D20B424-2244-49F3-8FE6-B4CE689271CE}" destId="{7551C0A6-9886-43A3-874E-5445E04BC110}" srcOrd="2" destOrd="0" presId="urn:microsoft.com/office/officeart/2005/8/layout/vList4"/>
    <dgm:cxn modelId="{258C7B02-EF99-471F-8924-4A4E4B1516DB}" type="presParOf" srcId="{7551C0A6-9886-43A3-874E-5445E04BC110}" destId="{B7BC53B5-F8FC-4635-8367-270B4D8BE01A}" srcOrd="0" destOrd="0" presId="urn:microsoft.com/office/officeart/2005/8/layout/vList4"/>
    <dgm:cxn modelId="{E38B20C9-3DEE-40B3-91C9-27B9B948EC3B}" type="presParOf" srcId="{7551C0A6-9886-43A3-874E-5445E04BC110}" destId="{E2A461B8-825D-443A-8F6E-3CA56D62EF14}" srcOrd="1" destOrd="0" presId="urn:microsoft.com/office/officeart/2005/8/layout/vList4"/>
    <dgm:cxn modelId="{883EE845-95F7-43EE-9356-F004CD8ACD23}" type="presParOf" srcId="{7551C0A6-9886-43A3-874E-5445E04BC110}" destId="{AD1DC391-CAA3-46DE-A241-9651EC96DF47}" srcOrd="2" destOrd="0" presId="urn:microsoft.com/office/officeart/2005/8/layout/vList4"/>
    <dgm:cxn modelId="{6794D3C3-C67C-4F2D-A5C5-7DC4429BFB01}" type="presParOf" srcId="{6D20B424-2244-49F3-8FE6-B4CE689271CE}" destId="{C2AAB861-2975-4935-A545-DFEE77151989}" srcOrd="3" destOrd="0" presId="urn:microsoft.com/office/officeart/2005/8/layout/vList4"/>
    <dgm:cxn modelId="{63DE86D1-5936-4FB6-80BD-96D33A62D1FD}" type="presParOf" srcId="{6D20B424-2244-49F3-8FE6-B4CE689271CE}" destId="{70CABC54-B7FF-4D6E-AC01-64599203D7CF}" srcOrd="4" destOrd="0" presId="urn:microsoft.com/office/officeart/2005/8/layout/vList4"/>
    <dgm:cxn modelId="{864AF8FA-8C31-4FF9-98DB-0199508E5604}" type="presParOf" srcId="{70CABC54-B7FF-4D6E-AC01-64599203D7CF}" destId="{64D27FDA-B9B1-4ADB-8378-06D95DCA2ED8}" srcOrd="0" destOrd="0" presId="urn:microsoft.com/office/officeart/2005/8/layout/vList4"/>
    <dgm:cxn modelId="{97543196-1E67-41DB-933E-089CAC216847}" type="presParOf" srcId="{70CABC54-B7FF-4D6E-AC01-64599203D7CF}" destId="{64460EE1-BBC4-4F6C-B409-7C4CEFCB3246}" srcOrd="1" destOrd="0" presId="urn:microsoft.com/office/officeart/2005/8/layout/vList4"/>
    <dgm:cxn modelId="{FC05B24B-3C39-4191-99FC-25477771CEE8}" type="presParOf" srcId="{70CABC54-B7FF-4D6E-AC01-64599203D7CF}" destId="{51218695-86D0-4FFE-9747-CD88DBD04690}" srcOrd="2" destOrd="0" presId="urn:microsoft.com/office/officeart/2005/8/layout/vList4"/>
    <dgm:cxn modelId="{4F48321A-62AE-435B-BC27-4928998421B9}" type="presParOf" srcId="{6D20B424-2244-49F3-8FE6-B4CE689271CE}" destId="{7CE8364B-F4B4-498A-BA8C-9B83F93FFFF0}" srcOrd="5" destOrd="0" presId="urn:microsoft.com/office/officeart/2005/8/layout/vList4"/>
    <dgm:cxn modelId="{35C05F1E-45EB-45D2-AD4A-4DD8498B7116}" type="presParOf" srcId="{6D20B424-2244-49F3-8FE6-B4CE689271CE}" destId="{2EDE348C-5E4A-404A-9513-817EE38D5F38}" srcOrd="6" destOrd="0" presId="urn:microsoft.com/office/officeart/2005/8/layout/vList4"/>
    <dgm:cxn modelId="{98A2A710-BEC2-4793-861A-21C98BED25E7}" type="presParOf" srcId="{2EDE348C-5E4A-404A-9513-817EE38D5F38}" destId="{B94157D1-C1D1-4CBF-99D5-E41EB1F8878E}" srcOrd="0" destOrd="0" presId="urn:microsoft.com/office/officeart/2005/8/layout/vList4"/>
    <dgm:cxn modelId="{A825AD78-4FB0-4338-B445-892642581E1E}" type="presParOf" srcId="{2EDE348C-5E4A-404A-9513-817EE38D5F38}" destId="{EA7B6958-FAB5-4EE0-B953-966885BF9FD0}" srcOrd="1" destOrd="0" presId="urn:microsoft.com/office/officeart/2005/8/layout/vList4"/>
    <dgm:cxn modelId="{48105029-0102-4147-9959-E75F88899BF8}" type="presParOf" srcId="{2EDE348C-5E4A-404A-9513-817EE38D5F38}" destId="{97D219DB-6099-401C-B2F0-545EA898D878}" srcOrd="2" destOrd="0" presId="urn:microsoft.com/office/officeart/2005/8/layout/vList4"/>
    <dgm:cxn modelId="{A4B0F9DB-B54B-4EA8-AE98-E90C1913F847}" type="presParOf" srcId="{6D20B424-2244-49F3-8FE6-B4CE689271CE}" destId="{89ED4DC6-C7F0-4033-B316-FB31F04066B6}" srcOrd="7" destOrd="0" presId="urn:microsoft.com/office/officeart/2005/8/layout/vList4"/>
    <dgm:cxn modelId="{0E25FABF-3EA4-4137-BDA4-4C19BEC34524}" type="presParOf" srcId="{6D20B424-2244-49F3-8FE6-B4CE689271CE}" destId="{F66D1C64-78C2-4D6E-B6AF-8623F92A4673}" srcOrd="8" destOrd="0" presId="urn:microsoft.com/office/officeart/2005/8/layout/vList4"/>
    <dgm:cxn modelId="{C55E7661-28D3-4EE9-BE3C-DF8765C9F212}" type="presParOf" srcId="{F66D1C64-78C2-4D6E-B6AF-8623F92A4673}" destId="{7BB3A60C-0CD7-461D-AAFD-538677A8EABE}" srcOrd="0" destOrd="0" presId="urn:microsoft.com/office/officeart/2005/8/layout/vList4"/>
    <dgm:cxn modelId="{77DB3AED-0534-4D51-B5F1-EAE0D5383B1C}" type="presParOf" srcId="{F66D1C64-78C2-4D6E-B6AF-8623F92A4673}" destId="{DE931357-5479-42AC-B80D-ADB7086ED45E}" srcOrd="1" destOrd="0" presId="urn:microsoft.com/office/officeart/2005/8/layout/vList4"/>
    <dgm:cxn modelId="{00ED6F5A-055B-498E-AF29-718B036DF277}" type="presParOf" srcId="{F66D1C64-78C2-4D6E-B6AF-8623F92A4673}" destId="{0692076B-35C0-4DA7-BB41-2F2DE91913CB}"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5978A-EDE8-48B1-9EFA-B870FCFA2D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91438A-F41A-41EE-97C5-7830C36D0875}">
      <dgm:prSet phldrT="[Text]" custT="1"/>
      <dgm:spPr>
        <a:solidFill>
          <a:schemeClr val="tx2">
            <a:lumMod val="75000"/>
          </a:schemeClr>
        </a:solidFill>
        <a:ln>
          <a:solidFill>
            <a:schemeClr val="tx2">
              <a:lumMod val="75000"/>
            </a:schemeClr>
          </a:solidFill>
        </a:ln>
      </dgm:spPr>
      <dgm:t>
        <a:bodyPr/>
        <a:lstStyle/>
        <a:p>
          <a:r>
            <a:rPr lang="en-US" sz="2200" dirty="0"/>
            <a:t>$237,000 ($175,000 in CDBG &amp; $62,000 CDBG-CV Funding)invested in public services supporting low- to moderate-income residents </a:t>
          </a:r>
        </a:p>
      </dgm:t>
    </dgm:pt>
    <dgm:pt modelId="{0A037422-C8B5-41CC-984F-38A3DC50F3DF}" type="parTrans" cxnId="{CA54CC04-6D58-4E42-88F4-B9733E52CAE2}">
      <dgm:prSet/>
      <dgm:spPr/>
      <dgm:t>
        <a:bodyPr/>
        <a:lstStyle/>
        <a:p>
          <a:endParaRPr lang="en-US"/>
        </a:p>
      </dgm:t>
    </dgm:pt>
    <dgm:pt modelId="{C0481546-688B-43D0-8F07-889C0EEEE779}" type="sibTrans" cxnId="{CA54CC04-6D58-4E42-88F4-B9733E52CAE2}">
      <dgm:prSet/>
      <dgm:spPr/>
      <dgm:t>
        <a:bodyPr/>
        <a:lstStyle/>
        <a:p>
          <a:endParaRPr lang="en-US"/>
        </a:p>
      </dgm:t>
    </dgm:pt>
    <dgm:pt modelId="{D154DC40-8D58-474C-B47F-949BB0B3D31B}">
      <dgm:prSet phldrT="[Text]" custT="1"/>
      <dgm:spPr>
        <a:solidFill>
          <a:schemeClr val="tx2">
            <a:lumMod val="75000"/>
          </a:schemeClr>
        </a:solidFill>
      </dgm:spPr>
      <dgm:t>
        <a:bodyPr/>
        <a:lstStyle/>
        <a:p>
          <a:pPr>
            <a:buSzPts val="1000"/>
            <a:buFont typeface="Symbol" panose="05050102010706020507" pitchFamily="18" charset="2"/>
            <a:buChar char=""/>
          </a:pPr>
          <a:r>
            <a:rPr lang="en-US" sz="2200" dirty="0"/>
            <a:t>9 nonprofit organizations funded, providing: </a:t>
          </a:r>
        </a:p>
      </dgm:t>
    </dgm:pt>
    <dgm:pt modelId="{1F014406-98DE-4AE0-8E52-DF080F887EFE}" type="parTrans" cxnId="{700D53FE-0286-4544-8269-39D4BAA784D7}">
      <dgm:prSet/>
      <dgm:spPr/>
      <dgm:t>
        <a:bodyPr/>
        <a:lstStyle/>
        <a:p>
          <a:endParaRPr lang="en-US"/>
        </a:p>
      </dgm:t>
    </dgm:pt>
    <dgm:pt modelId="{0F2F7D7D-82ED-45DF-879A-34BF8718D52D}" type="sibTrans" cxnId="{700D53FE-0286-4544-8269-39D4BAA784D7}">
      <dgm:prSet/>
      <dgm:spPr/>
      <dgm:t>
        <a:bodyPr/>
        <a:lstStyle/>
        <a:p>
          <a:endParaRPr lang="en-US"/>
        </a:p>
      </dgm:t>
    </dgm:pt>
    <dgm:pt modelId="{D375F538-6C65-4842-BDA5-366515E984B4}">
      <dgm:prSet phldrT="[Text]"/>
      <dgm:spPr>
        <a:ln>
          <a:solidFill>
            <a:schemeClr val="tx2">
              <a:lumMod val="75000"/>
            </a:schemeClr>
          </a:solidFill>
        </a:ln>
      </dgm:spPr>
      <dgm:t>
        <a:bodyPr/>
        <a:lstStyle/>
        <a:p>
          <a:endParaRPr lang="en-US" sz="1200" dirty="0"/>
        </a:p>
      </dgm:t>
    </dgm:pt>
    <dgm:pt modelId="{5EDAAB3A-F94C-464D-B818-0F53F3B01E2E}" type="parTrans" cxnId="{CC891CA4-C628-4D9D-9E34-524AD0329864}">
      <dgm:prSet/>
      <dgm:spPr/>
      <dgm:t>
        <a:bodyPr/>
        <a:lstStyle/>
        <a:p>
          <a:endParaRPr lang="en-US"/>
        </a:p>
      </dgm:t>
    </dgm:pt>
    <dgm:pt modelId="{80812D66-D9DD-4C20-9042-695101E29EE3}" type="sibTrans" cxnId="{CC891CA4-C628-4D9D-9E34-524AD0329864}">
      <dgm:prSet/>
      <dgm:spPr/>
      <dgm:t>
        <a:bodyPr/>
        <a:lstStyle/>
        <a:p>
          <a:endParaRPr lang="en-US"/>
        </a:p>
      </dgm:t>
    </dgm:pt>
    <dgm:pt modelId="{BE35EB3B-33DA-4CFF-852B-B2AE6ED17E05}">
      <dgm:prSet custT="1"/>
      <dgm:spPr>
        <a:ln>
          <a:solidFill>
            <a:schemeClr val="tx2">
              <a:lumMod val="75000"/>
            </a:schemeClr>
          </a:solidFill>
        </a:ln>
      </dgm:spPr>
      <dgm:t>
        <a:bodyPr/>
        <a:lstStyle/>
        <a:p>
          <a:pPr>
            <a:buSzPts val="1000"/>
            <a:buFont typeface="Courier New" panose="02070309020205020404" pitchFamily="49" charset="0"/>
            <a:buChar char="o"/>
          </a:pPr>
          <a:r>
            <a:rPr lang="en-US" sz="2200" dirty="0">
              <a:solidFill>
                <a:schemeClr val="tx2">
                  <a:lumMod val="75000"/>
                </a:schemeClr>
              </a:solidFill>
            </a:rPr>
            <a:t>Food assistance for seniors </a:t>
          </a:r>
        </a:p>
      </dgm:t>
    </dgm:pt>
    <dgm:pt modelId="{1D3D4803-C0A4-4C64-8786-1DF03B91CD41}" type="parTrans" cxnId="{AC817CB1-0DC1-4DCC-B2F6-D562FDFFC800}">
      <dgm:prSet/>
      <dgm:spPr/>
      <dgm:t>
        <a:bodyPr/>
        <a:lstStyle/>
        <a:p>
          <a:endParaRPr lang="en-US"/>
        </a:p>
      </dgm:t>
    </dgm:pt>
    <dgm:pt modelId="{79D1BCD1-B0D0-4D1D-9288-B91DF23659C0}" type="sibTrans" cxnId="{AC817CB1-0DC1-4DCC-B2F6-D562FDFFC800}">
      <dgm:prSet/>
      <dgm:spPr/>
      <dgm:t>
        <a:bodyPr/>
        <a:lstStyle/>
        <a:p>
          <a:endParaRPr lang="en-US"/>
        </a:p>
      </dgm:t>
    </dgm:pt>
    <dgm:pt modelId="{0E6F74BA-D2EB-4D5B-AC1B-0639C3A525A8}">
      <dgm:prSet custT="1"/>
      <dgm:spPr>
        <a:ln>
          <a:solidFill>
            <a:schemeClr val="tx2">
              <a:lumMod val="75000"/>
            </a:schemeClr>
          </a:solidFill>
        </a:ln>
      </dgm:spPr>
      <dgm:t>
        <a:bodyPr/>
        <a:lstStyle/>
        <a:p>
          <a:pPr>
            <a:buSzPts val="1000"/>
            <a:buFont typeface="Courier New" panose="02070309020205020404" pitchFamily="49" charset="0"/>
            <a:buChar char="o"/>
          </a:pPr>
          <a:r>
            <a:rPr lang="en-US" sz="2200" dirty="0">
              <a:solidFill>
                <a:schemeClr val="tx2">
                  <a:lumMod val="75000"/>
                </a:schemeClr>
              </a:solidFill>
            </a:rPr>
            <a:t>Tutoring and STEM education for youth </a:t>
          </a:r>
        </a:p>
      </dgm:t>
    </dgm:pt>
    <dgm:pt modelId="{C3014C5B-0F92-49A1-8E91-50F5A6DE0D3C}" type="parTrans" cxnId="{5FCC33BD-ECD3-4C5B-A8B5-FA0CFA515BBB}">
      <dgm:prSet/>
      <dgm:spPr/>
      <dgm:t>
        <a:bodyPr/>
        <a:lstStyle/>
        <a:p>
          <a:endParaRPr lang="en-US"/>
        </a:p>
      </dgm:t>
    </dgm:pt>
    <dgm:pt modelId="{C1AF8E9F-A7BE-431E-B6E5-531737C84359}" type="sibTrans" cxnId="{5FCC33BD-ECD3-4C5B-A8B5-FA0CFA515BBB}">
      <dgm:prSet/>
      <dgm:spPr/>
      <dgm:t>
        <a:bodyPr/>
        <a:lstStyle/>
        <a:p>
          <a:endParaRPr lang="en-US"/>
        </a:p>
      </dgm:t>
    </dgm:pt>
    <dgm:pt modelId="{CABE7A04-F50C-46D4-B6A9-395BC2D39938}">
      <dgm:prSet custT="1"/>
      <dgm:spPr>
        <a:ln>
          <a:solidFill>
            <a:schemeClr val="tx2">
              <a:lumMod val="75000"/>
            </a:schemeClr>
          </a:solidFill>
        </a:ln>
      </dgm:spPr>
      <dgm:t>
        <a:bodyPr/>
        <a:lstStyle/>
        <a:p>
          <a:pPr>
            <a:buSzPts val="1000"/>
            <a:buFont typeface="Courier New" panose="02070309020205020404" pitchFamily="49" charset="0"/>
            <a:buChar char="o"/>
          </a:pPr>
          <a:r>
            <a:rPr lang="en-US" sz="2200" dirty="0">
              <a:solidFill>
                <a:schemeClr val="tx2">
                  <a:lumMod val="75000"/>
                </a:schemeClr>
              </a:solidFill>
            </a:rPr>
            <a:t>Essential supportive services for vulnerable populations </a:t>
          </a:r>
        </a:p>
      </dgm:t>
    </dgm:pt>
    <dgm:pt modelId="{9CDE2439-D4CF-42BF-929B-E1867A1E661C}" type="parTrans" cxnId="{8DA8F56F-BE65-4DC0-9D4C-8CA320E46AE0}">
      <dgm:prSet/>
      <dgm:spPr/>
      <dgm:t>
        <a:bodyPr/>
        <a:lstStyle/>
        <a:p>
          <a:endParaRPr lang="en-US"/>
        </a:p>
      </dgm:t>
    </dgm:pt>
    <dgm:pt modelId="{E25D1A50-5136-4639-B0B7-273E2055B710}" type="sibTrans" cxnId="{8DA8F56F-BE65-4DC0-9D4C-8CA320E46AE0}">
      <dgm:prSet/>
      <dgm:spPr/>
      <dgm:t>
        <a:bodyPr/>
        <a:lstStyle/>
        <a:p>
          <a:endParaRPr lang="en-US"/>
        </a:p>
      </dgm:t>
    </dgm:pt>
    <dgm:pt modelId="{25861D2E-46C5-4338-A6FF-13DEFA1B5641}" type="pres">
      <dgm:prSet presAssocID="{8CD5978A-EDE8-48B1-9EFA-B870FCFA2DE9}" presName="linear" presStyleCnt="0">
        <dgm:presLayoutVars>
          <dgm:dir/>
          <dgm:animLvl val="lvl"/>
          <dgm:resizeHandles val="exact"/>
        </dgm:presLayoutVars>
      </dgm:prSet>
      <dgm:spPr/>
    </dgm:pt>
    <dgm:pt modelId="{B287B3B5-2793-42B3-8796-BF336DF94B80}" type="pres">
      <dgm:prSet presAssocID="{F491438A-F41A-41EE-97C5-7830C36D0875}" presName="parentLin" presStyleCnt="0"/>
      <dgm:spPr/>
    </dgm:pt>
    <dgm:pt modelId="{5BCD6189-6FEC-4A1C-A9D4-0A27DE436AD7}" type="pres">
      <dgm:prSet presAssocID="{F491438A-F41A-41EE-97C5-7830C36D0875}" presName="parentLeftMargin" presStyleLbl="node1" presStyleIdx="0" presStyleCnt="2"/>
      <dgm:spPr/>
    </dgm:pt>
    <dgm:pt modelId="{26DD220D-1B8D-4472-922E-BF3B91263C94}" type="pres">
      <dgm:prSet presAssocID="{F491438A-F41A-41EE-97C5-7830C36D0875}" presName="parentText" presStyleLbl="node1" presStyleIdx="0" presStyleCnt="2" custScaleX="132345" custScaleY="132299" custLinFactNeighborX="10912" custLinFactNeighborY="15332">
        <dgm:presLayoutVars>
          <dgm:chMax val="0"/>
          <dgm:bulletEnabled val="1"/>
        </dgm:presLayoutVars>
      </dgm:prSet>
      <dgm:spPr/>
    </dgm:pt>
    <dgm:pt modelId="{98405291-C5B9-4053-A02A-B8483FF27A1B}" type="pres">
      <dgm:prSet presAssocID="{F491438A-F41A-41EE-97C5-7830C36D0875}" presName="negativeSpace" presStyleCnt="0"/>
      <dgm:spPr/>
    </dgm:pt>
    <dgm:pt modelId="{D6A268B3-6C8B-4B78-8CC5-50B9BDA8398C}" type="pres">
      <dgm:prSet presAssocID="{F491438A-F41A-41EE-97C5-7830C36D0875}" presName="childText" presStyleLbl="conFgAcc1" presStyleIdx="0" presStyleCnt="2">
        <dgm:presLayoutVars>
          <dgm:bulletEnabled val="1"/>
        </dgm:presLayoutVars>
      </dgm:prSet>
      <dgm:spPr>
        <a:ln>
          <a:solidFill>
            <a:schemeClr val="tx2">
              <a:lumMod val="75000"/>
            </a:schemeClr>
          </a:solidFill>
        </a:ln>
      </dgm:spPr>
    </dgm:pt>
    <dgm:pt modelId="{C058C6AC-19E8-4547-A4C9-C5A298434C75}" type="pres">
      <dgm:prSet presAssocID="{C0481546-688B-43D0-8F07-889C0EEEE779}" presName="spaceBetweenRectangles" presStyleCnt="0"/>
      <dgm:spPr/>
    </dgm:pt>
    <dgm:pt modelId="{9AADC81F-D3B5-4710-B653-91CEAF840450}" type="pres">
      <dgm:prSet presAssocID="{D154DC40-8D58-474C-B47F-949BB0B3D31B}" presName="parentLin" presStyleCnt="0"/>
      <dgm:spPr/>
    </dgm:pt>
    <dgm:pt modelId="{C14EA7EB-8DAA-4237-A865-57136386B982}" type="pres">
      <dgm:prSet presAssocID="{D154DC40-8D58-474C-B47F-949BB0B3D31B}" presName="parentLeftMargin" presStyleLbl="node1" presStyleIdx="0" presStyleCnt="2"/>
      <dgm:spPr/>
    </dgm:pt>
    <dgm:pt modelId="{B10A3A31-6DA0-425B-9D54-80C8CECCC139}" type="pres">
      <dgm:prSet presAssocID="{D154DC40-8D58-474C-B47F-949BB0B3D31B}" presName="parentText" presStyleLbl="node1" presStyleIdx="1" presStyleCnt="2" custScaleX="132345">
        <dgm:presLayoutVars>
          <dgm:chMax val="0"/>
          <dgm:bulletEnabled val="1"/>
        </dgm:presLayoutVars>
      </dgm:prSet>
      <dgm:spPr/>
    </dgm:pt>
    <dgm:pt modelId="{84D234B0-0EC2-4D71-9741-E04E7FC5A710}" type="pres">
      <dgm:prSet presAssocID="{D154DC40-8D58-474C-B47F-949BB0B3D31B}" presName="negativeSpace" presStyleCnt="0"/>
      <dgm:spPr/>
    </dgm:pt>
    <dgm:pt modelId="{EC4EF462-440D-448F-9781-93EC8B1AD413}" type="pres">
      <dgm:prSet presAssocID="{D154DC40-8D58-474C-B47F-949BB0B3D31B}" presName="childText" presStyleLbl="conFgAcc1" presStyleIdx="1" presStyleCnt="2">
        <dgm:presLayoutVars>
          <dgm:bulletEnabled val="1"/>
        </dgm:presLayoutVars>
      </dgm:prSet>
      <dgm:spPr/>
    </dgm:pt>
  </dgm:ptLst>
  <dgm:cxnLst>
    <dgm:cxn modelId="{CA54CC04-6D58-4E42-88F4-B9733E52CAE2}" srcId="{8CD5978A-EDE8-48B1-9EFA-B870FCFA2DE9}" destId="{F491438A-F41A-41EE-97C5-7830C36D0875}" srcOrd="0" destOrd="0" parTransId="{0A037422-C8B5-41CC-984F-38A3DC50F3DF}" sibTransId="{C0481546-688B-43D0-8F07-889C0EEEE779}"/>
    <dgm:cxn modelId="{503D144B-3E9D-49A8-9359-93E78FD1B0A3}" type="presOf" srcId="{F491438A-F41A-41EE-97C5-7830C36D0875}" destId="{5BCD6189-6FEC-4A1C-A9D4-0A27DE436AD7}" srcOrd="0" destOrd="0" presId="urn:microsoft.com/office/officeart/2005/8/layout/list1"/>
    <dgm:cxn modelId="{35E5B44E-7A30-4044-B7F1-42C21CB9FCA3}" type="presOf" srcId="{BE35EB3B-33DA-4CFF-852B-B2AE6ED17E05}" destId="{EC4EF462-440D-448F-9781-93EC8B1AD413}" srcOrd="0" destOrd="0" presId="urn:microsoft.com/office/officeart/2005/8/layout/list1"/>
    <dgm:cxn modelId="{8DA8F56F-BE65-4DC0-9D4C-8CA320E46AE0}" srcId="{D154DC40-8D58-474C-B47F-949BB0B3D31B}" destId="{CABE7A04-F50C-46D4-B6A9-395BC2D39938}" srcOrd="2" destOrd="0" parTransId="{9CDE2439-D4CF-42BF-929B-E1867A1E661C}" sibTransId="{E25D1A50-5136-4639-B0B7-273E2055B710}"/>
    <dgm:cxn modelId="{CA5E7B52-5D7C-43B1-AC3B-C800A5687622}" type="presOf" srcId="{0E6F74BA-D2EB-4D5B-AC1B-0639C3A525A8}" destId="{EC4EF462-440D-448F-9781-93EC8B1AD413}" srcOrd="0" destOrd="1" presId="urn:microsoft.com/office/officeart/2005/8/layout/list1"/>
    <dgm:cxn modelId="{40BA397B-0E10-4DE8-A024-1FE9B2E8F0B8}" type="presOf" srcId="{CABE7A04-F50C-46D4-B6A9-395BC2D39938}" destId="{EC4EF462-440D-448F-9781-93EC8B1AD413}" srcOrd="0" destOrd="2" presId="urn:microsoft.com/office/officeart/2005/8/layout/list1"/>
    <dgm:cxn modelId="{CEDCEC95-1F47-48F1-ACA4-BB570080ED70}" type="presOf" srcId="{D154DC40-8D58-474C-B47F-949BB0B3D31B}" destId="{B10A3A31-6DA0-425B-9D54-80C8CECCC139}" srcOrd="1" destOrd="0" presId="urn:microsoft.com/office/officeart/2005/8/layout/list1"/>
    <dgm:cxn modelId="{DD228D9B-C7FE-42E7-A742-84CA2ACA83D5}" type="presOf" srcId="{D154DC40-8D58-474C-B47F-949BB0B3D31B}" destId="{C14EA7EB-8DAA-4237-A865-57136386B982}" srcOrd="0" destOrd="0" presId="urn:microsoft.com/office/officeart/2005/8/layout/list1"/>
    <dgm:cxn modelId="{BF4E2C9F-7284-405B-A14E-3CCB894F9867}" type="presOf" srcId="{8CD5978A-EDE8-48B1-9EFA-B870FCFA2DE9}" destId="{25861D2E-46C5-4338-A6FF-13DEFA1B5641}" srcOrd="0" destOrd="0" presId="urn:microsoft.com/office/officeart/2005/8/layout/list1"/>
    <dgm:cxn modelId="{CC891CA4-C628-4D9D-9E34-524AD0329864}" srcId="{CABE7A04-F50C-46D4-B6A9-395BC2D39938}" destId="{D375F538-6C65-4842-BDA5-366515E984B4}" srcOrd="0" destOrd="0" parTransId="{5EDAAB3A-F94C-464D-B818-0F53F3B01E2E}" sibTransId="{80812D66-D9DD-4C20-9042-695101E29EE3}"/>
    <dgm:cxn modelId="{AC817CB1-0DC1-4DCC-B2F6-D562FDFFC800}" srcId="{D154DC40-8D58-474C-B47F-949BB0B3D31B}" destId="{BE35EB3B-33DA-4CFF-852B-B2AE6ED17E05}" srcOrd="0" destOrd="0" parTransId="{1D3D4803-C0A4-4C64-8786-1DF03B91CD41}" sibTransId="{79D1BCD1-B0D0-4D1D-9288-B91DF23659C0}"/>
    <dgm:cxn modelId="{5FCC33BD-ECD3-4C5B-A8B5-FA0CFA515BBB}" srcId="{D154DC40-8D58-474C-B47F-949BB0B3D31B}" destId="{0E6F74BA-D2EB-4D5B-AC1B-0639C3A525A8}" srcOrd="1" destOrd="0" parTransId="{C3014C5B-0F92-49A1-8E91-50F5A6DE0D3C}" sibTransId="{C1AF8E9F-A7BE-431E-B6E5-531737C84359}"/>
    <dgm:cxn modelId="{95EBC7BF-45A7-4DC0-8AEB-D6FE7099BBEA}" type="presOf" srcId="{D375F538-6C65-4842-BDA5-366515E984B4}" destId="{EC4EF462-440D-448F-9781-93EC8B1AD413}" srcOrd="0" destOrd="3" presId="urn:microsoft.com/office/officeart/2005/8/layout/list1"/>
    <dgm:cxn modelId="{F6A080D2-6658-4655-B37A-91845D51273D}" type="presOf" srcId="{F491438A-F41A-41EE-97C5-7830C36D0875}" destId="{26DD220D-1B8D-4472-922E-BF3B91263C94}" srcOrd="1" destOrd="0" presId="urn:microsoft.com/office/officeart/2005/8/layout/list1"/>
    <dgm:cxn modelId="{700D53FE-0286-4544-8269-39D4BAA784D7}" srcId="{8CD5978A-EDE8-48B1-9EFA-B870FCFA2DE9}" destId="{D154DC40-8D58-474C-B47F-949BB0B3D31B}" srcOrd="1" destOrd="0" parTransId="{1F014406-98DE-4AE0-8E52-DF080F887EFE}" sibTransId="{0F2F7D7D-82ED-45DF-879A-34BF8718D52D}"/>
    <dgm:cxn modelId="{16BFBC84-9066-48F6-9799-BC12A695C97F}" type="presParOf" srcId="{25861D2E-46C5-4338-A6FF-13DEFA1B5641}" destId="{B287B3B5-2793-42B3-8796-BF336DF94B80}" srcOrd="0" destOrd="0" presId="urn:microsoft.com/office/officeart/2005/8/layout/list1"/>
    <dgm:cxn modelId="{FB7CF4AF-3772-4670-B914-A8BABFA50DB6}" type="presParOf" srcId="{B287B3B5-2793-42B3-8796-BF336DF94B80}" destId="{5BCD6189-6FEC-4A1C-A9D4-0A27DE436AD7}" srcOrd="0" destOrd="0" presId="urn:microsoft.com/office/officeart/2005/8/layout/list1"/>
    <dgm:cxn modelId="{66A2F887-89DC-469D-B802-9B9180DFAE5B}" type="presParOf" srcId="{B287B3B5-2793-42B3-8796-BF336DF94B80}" destId="{26DD220D-1B8D-4472-922E-BF3B91263C94}" srcOrd="1" destOrd="0" presId="urn:microsoft.com/office/officeart/2005/8/layout/list1"/>
    <dgm:cxn modelId="{E3E52BB8-6B6B-43A6-93B0-54694DE753CC}" type="presParOf" srcId="{25861D2E-46C5-4338-A6FF-13DEFA1B5641}" destId="{98405291-C5B9-4053-A02A-B8483FF27A1B}" srcOrd="1" destOrd="0" presId="urn:microsoft.com/office/officeart/2005/8/layout/list1"/>
    <dgm:cxn modelId="{F9BA7CF6-0FDC-45FA-A97F-FCC61D694529}" type="presParOf" srcId="{25861D2E-46C5-4338-A6FF-13DEFA1B5641}" destId="{D6A268B3-6C8B-4B78-8CC5-50B9BDA8398C}" srcOrd="2" destOrd="0" presId="urn:microsoft.com/office/officeart/2005/8/layout/list1"/>
    <dgm:cxn modelId="{75899F7A-669A-43EC-803B-6CB24323C9D0}" type="presParOf" srcId="{25861D2E-46C5-4338-A6FF-13DEFA1B5641}" destId="{C058C6AC-19E8-4547-A4C9-C5A298434C75}" srcOrd="3" destOrd="0" presId="urn:microsoft.com/office/officeart/2005/8/layout/list1"/>
    <dgm:cxn modelId="{D49E574B-62B1-460D-A977-D5AB9751B49D}" type="presParOf" srcId="{25861D2E-46C5-4338-A6FF-13DEFA1B5641}" destId="{9AADC81F-D3B5-4710-B653-91CEAF840450}" srcOrd="4" destOrd="0" presId="urn:microsoft.com/office/officeart/2005/8/layout/list1"/>
    <dgm:cxn modelId="{D479407B-468C-4AFB-9A50-95614A599697}" type="presParOf" srcId="{9AADC81F-D3B5-4710-B653-91CEAF840450}" destId="{C14EA7EB-8DAA-4237-A865-57136386B982}" srcOrd="0" destOrd="0" presId="urn:microsoft.com/office/officeart/2005/8/layout/list1"/>
    <dgm:cxn modelId="{76DCBA11-83F8-4DE0-94D1-AD7792F41804}" type="presParOf" srcId="{9AADC81F-D3B5-4710-B653-91CEAF840450}" destId="{B10A3A31-6DA0-425B-9D54-80C8CECCC139}" srcOrd="1" destOrd="0" presId="urn:microsoft.com/office/officeart/2005/8/layout/list1"/>
    <dgm:cxn modelId="{E7C89CCA-A2EF-44BD-85F8-522F8A8E65F9}" type="presParOf" srcId="{25861D2E-46C5-4338-A6FF-13DEFA1B5641}" destId="{84D234B0-0EC2-4D71-9741-E04E7FC5A710}" srcOrd="5" destOrd="0" presId="urn:microsoft.com/office/officeart/2005/8/layout/list1"/>
    <dgm:cxn modelId="{DF1E4A94-A906-4A5D-9C2D-883CB92D8A19}" type="presParOf" srcId="{25861D2E-46C5-4338-A6FF-13DEFA1B5641}" destId="{EC4EF462-440D-448F-9781-93EC8B1AD413}" srcOrd="6" destOrd="0" presId="urn:microsoft.com/office/officeart/2005/8/layout/list1"/>
  </dgm:cxnLst>
  <dgm:bg/>
  <dgm:whole>
    <a:ln>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34E81-8481-4650-86C1-E09088A5AC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9F5FA3E-5BFF-4CA0-B74F-77576BD986E7}">
      <dgm:prSet phldrT="[Text]" custT="1"/>
      <dgm:spPr/>
      <dgm:t>
        <a:bodyPr/>
        <a:lstStyle/>
        <a:p>
          <a:r>
            <a:rPr lang="en-US" sz="3000" b="1" dirty="0">
              <a:solidFill>
                <a:schemeClr val="tx2">
                  <a:lumMod val="75000"/>
                </a:schemeClr>
              </a:solidFill>
            </a:rPr>
            <a:t>Owner-Occupied Rehabilitation </a:t>
          </a:r>
          <a:r>
            <a:rPr lang="en-US" sz="3000" i="1" dirty="0">
              <a:solidFill>
                <a:schemeClr val="tx2">
                  <a:lumMod val="75000"/>
                </a:schemeClr>
              </a:solidFill>
            </a:rPr>
            <a:t>(SHIP &amp; ILA)</a:t>
          </a:r>
        </a:p>
      </dgm:t>
    </dgm:pt>
    <dgm:pt modelId="{C239C480-D108-46A3-A998-CA3362FBB19F}" type="parTrans" cxnId="{74A29D8D-10E2-4BFB-A288-2C3D9D79E764}">
      <dgm:prSet/>
      <dgm:spPr/>
      <dgm:t>
        <a:bodyPr/>
        <a:lstStyle/>
        <a:p>
          <a:endParaRPr lang="en-US"/>
        </a:p>
      </dgm:t>
    </dgm:pt>
    <dgm:pt modelId="{197D51A9-2028-4C58-9666-8DF8FAE6F083}" type="sibTrans" cxnId="{74A29D8D-10E2-4BFB-A288-2C3D9D79E764}">
      <dgm:prSet/>
      <dgm:spPr/>
      <dgm:t>
        <a:bodyPr/>
        <a:lstStyle/>
        <a:p>
          <a:endParaRPr lang="en-US"/>
        </a:p>
      </dgm:t>
    </dgm:pt>
    <dgm:pt modelId="{0AD90804-329E-4A95-AA69-0C6B9C8C98E5}">
      <dgm:prSet phldrT="[Text]" custT="1"/>
      <dgm:spPr/>
      <dgm:t>
        <a:bodyPr/>
        <a:lstStyle/>
        <a:p>
          <a:pPr algn="ctr"/>
          <a:r>
            <a:rPr lang="en-US" sz="2200" dirty="0">
              <a:solidFill>
                <a:schemeClr val="tx2">
                  <a:lumMod val="75000"/>
                </a:schemeClr>
              </a:solidFill>
            </a:rPr>
            <a:t>64 homes funded through ILA</a:t>
          </a:r>
        </a:p>
      </dgm:t>
    </dgm:pt>
    <dgm:pt modelId="{9349738C-FBC2-4704-AE2F-9A051A253345}" type="parTrans" cxnId="{1F8ADBC3-A80B-47A3-8664-BF143AC2F182}">
      <dgm:prSet/>
      <dgm:spPr/>
      <dgm:t>
        <a:bodyPr/>
        <a:lstStyle/>
        <a:p>
          <a:endParaRPr lang="en-US"/>
        </a:p>
      </dgm:t>
    </dgm:pt>
    <dgm:pt modelId="{1486A97E-366E-4751-9B59-767C5C200FEB}" type="sibTrans" cxnId="{1F8ADBC3-A80B-47A3-8664-BF143AC2F182}">
      <dgm:prSet/>
      <dgm:spPr/>
      <dgm:t>
        <a:bodyPr/>
        <a:lstStyle/>
        <a:p>
          <a:endParaRPr lang="en-US"/>
        </a:p>
      </dgm:t>
    </dgm:pt>
    <dgm:pt modelId="{93D1C5B5-2EC6-42A2-B825-17B8B7D96230}">
      <dgm:prSet phldrT="[Text]" custT="1"/>
      <dgm:spPr/>
      <dgm:t>
        <a:bodyPr/>
        <a:lstStyle/>
        <a:p>
          <a:pPr algn="ctr"/>
          <a:r>
            <a:rPr lang="en-US" sz="2200" dirty="0">
              <a:solidFill>
                <a:schemeClr val="tx2">
                  <a:lumMod val="75000"/>
                </a:schemeClr>
              </a:solidFill>
            </a:rPr>
            <a:t>28 homes funded through SHIP</a:t>
          </a:r>
        </a:p>
      </dgm:t>
    </dgm:pt>
    <dgm:pt modelId="{07904AD8-0220-4BD3-AAE8-A2F27EE51AC1}" type="parTrans" cxnId="{F4B84C2B-E9C1-44B2-9711-5B48504738D1}">
      <dgm:prSet/>
      <dgm:spPr/>
      <dgm:t>
        <a:bodyPr/>
        <a:lstStyle/>
        <a:p>
          <a:endParaRPr lang="en-US"/>
        </a:p>
      </dgm:t>
    </dgm:pt>
    <dgm:pt modelId="{0048AC30-ACF2-43BD-AABF-4B91629E393C}" type="sibTrans" cxnId="{F4B84C2B-E9C1-44B2-9711-5B48504738D1}">
      <dgm:prSet/>
      <dgm:spPr/>
      <dgm:t>
        <a:bodyPr/>
        <a:lstStyle/>
        <a:p>
          <a:endParaRPr lang="en-US"/>
        </a:p>
      </dgm:t>
    </dgm:pt>
    <dgm:pt modelId="{CCE8D43D-142A-47CB-A9A5-E72E6A76AABD}">
      <dgm:prSet phldrT="[Text]" custT="1"/>
      <dgm:spPr/>
      <dgm:t>
        <a:bodyPr/>
        <a:lstStyle/>
        <a:p>
          <a:pPr algn="ctr"/>
          <a:r>
            <a:rPr lang="en-US" sz="2200" dirty="0">
              <a:solidFill>
                <a:schemeClr val="tx2">
                  <a:lumMod val="75000"/>
                </a:schemeClr>
              </a:solidFill>
            </a:rPr>
            <a:t>Approximately 70% of our rehabs are ILA related </a:t>
          </a:r>
        </a:p>
      </dgm:t>
    </dgm:pt>
    <dgm:pt modelId="{9F5F870C-F37C-42BF-93E9-2087100D3F2E}" type="parTrans" cxnId="{9A49844E-A074-4C4D-BAAF-90DD6FB9C88B}">
      <dgm:prSet/>
      <dgm:spPr/>
      <dgm:t>
        <a:bodyPr/>
        <a:lstStyle/>
        <a:p>
          <a:endParaRPr lang="en-US"/>
        </a:p>
      </dgm:t>
    </dgm:pt>
    <dgm:pt modelId="{C0FB6F40-B41D-4779-B07A-37E71F073BE1}" type="sibTrans" cxnId="{9A49844E-A074-4C4D-BAAF-90DD6FB9C88B}">
      <dgm:prSet/>
      <dgm:spPr/>
      <dgm:t>
        <a:bodyPr/>
        <a:lstStyle/>
        <a:p>
          <a:endParaRPr lang="en-US"/>
        </a:p>
      </dgm:t>
    </dgm:pt>
    <dgm:pt modelId="{B03F54D4-C114-4806-8983-F9BF3A608B8B}">
      <dgm:prSet phldrT="[Text]" custT="1"/>
      <dgm:spPr/>
      <dgm:t>
        <a:bodyPr/>
        <a:lstStyle/>
        <a:p>
          <a:pPr algn="ctr"/>
          <a:r>
            <a:rPr lang="en-US" sz="2200" dirty="0">
              <a:solidFill>
                <a:schemeClr val="tx2">
                  <a:lumMod val="75000"/>
                </a:schemeClr>
              </a:solidFill>
            </a:rPr>
            <a:t>$2,560,000 in ILA invested in preserving existing housing stock </a:t>
          </a:r>
        </a:p>
      </dgm:t>
    </dgm:pt>
    <dgm:pt modelId="{B79BD37A-AC5C-4595-BBF7-0BE56662DFBB}" type="parTrans" cxnId="{E36CA65D-2791-4D65-BF20-FEE2E8F2A3E7}">
      <dgm:prSet/>
      <dgm:spPr/>
      <dgm:t>
        <a:bodyPr/>
        <a:lstStyle/>
        <a:p>
          <a:endParaRPr lang="en-US"/>
        </a:p>
      </dgm:t>
    </dgm:pt>
    <dgm:pt modelId="{E305AA31-EABD-4FA9-B438-FC983A5CA6E7}" type="sibTrans" cxnId="{E36CA65D-2791-4D65-BF20-FEE2E8F2A3E7}">
      <dgm:prSet/>
      <dgm:spPr/>
      <dgm:t>
        <a:bodyPr/>
        <a:lstStyle/>
        <a:p>
          <a:endParaRPr lang="en-US"/>
        </a:p>
      </dgm:t>
    </dgm:pt>
    <dgm:pt modelId="{2DD6ADE0-772A-4B98-B0DF-3493D315E6BF}">
      <dgm:prSet phldrT="[Text]" custT="1"/>
      <dgm:spPr/>
      <dgm:t>
        <a:bodyPr/>
        <a:lstStyle/>
        <a:p>
          <a:pPr algn="ctr"/>
          <a:r>
            <a:rPr lang="en-US" sz="2200" dirty="0">
              <a:solidFill>
                <a:schemeClr val="tx2">
                  <a:lumMod val="75000"/>
                </a:schemeClr>
              </a:solidFill>
            </a:rPr>
            <a:t>$1,584,263.40 in SHIP invested in preserving existing housing stock </a:t>
          </a:r>
        </a:p>
      </dgm:t>
    </dgm:pt>
    <dgm:pt modelId="{5907EDC9-6789-4FF2-9C5E-47FBC551F6CF}" type="parTrans" cxnId="{228ED494-6A08-482F-8552-318959A47E30}">
      <dgm:prSet/>
      <dgm:spPr/>
      <dgm:t>
        <a:bodyPr/>
        <a:lstStyle/>
        <a:p>
          <a:endParaRPr lang="en-US"/>
        </a:p>
      </dgm:t>
    </dgm:pt>
    <dgm:pt modelId="{B504FC74-1F0B-4A3F-90AF-E6896D3B2E7C}" type="sibTrans" cxnId="{228ED494-6A08-482F-8552-318959A47E30}">
      <dgm:prSet/>
      <dgm:spPr/>
      <dgm:t>
        <a:bodyPr/>
        <a:lstStyle/>
        <a:p>
          <a:endParaRPr lang="en-US"/>
        </a:p>
      </dgm:t>
    </dgm:pt>
    <dgm:pt modelId="{5B1AF5E0-C0B3-4437-9AB2-BCE5D286FF45}" type="pres">
      <dgm:prSet presAssocID="{33534E81-8481-4650-86C1-E09088A5AC68}" presName="vert0" presStyleCnt="0">
        <dgm:presLayoutVars>
          <dgm:dir/>
          <dgm:animOne val="branch"/>
          <dgm:animLvl val="lvl"/>
        </dgm:presLayoutVars>
      </dgm:prSet>
      <dgm:spPr/>
    </dgm:pt>
    <dgm:pt modelId="{BD23FAAC-1A34-4928-B6A7-5C24EC21BF46}" type="pres">
      <dgm:prSet presAssocID="{29F5FA3E-5BFF-4CA0-B74F-77576BD986E7}" presName="thickLine" presStyleLbl="alignNode1" presStyleIdx="0" presStyleCnt="1"/>
      <dgm:spPr/>
    </dgm:pt>
    <dgm:pt modelId="{9C7BEFC7-AB6E-47D6-8767-743E480C2568}" type="pres">
      <dgm:prSet presAssocID="{29F5FA3E-5BFF-4CA0-B74F-77576BD986E7}" presName="horz1" presStyleCnt="0"/>
      <dgm:spPr/>
    </dgm:pt>
    <dgm:pt modelId="{4F8172B4-8EC2-4BDE-AD62-08EBC3201ABD}" type="pres">
      <dgm:prSet presAssocID="{29F5FA3E-5BFF-4CA0-B74F-77576BD986E7}" presName="tx1" presStyleLbl="revTx" presStyleIdx="0" presStyleCnt="6" custScaleX="431792"/>
      <dgm:spPr/>
    </dgm:pt>
    <dgm:pt modelId="{1818C0DB-B61E-4BC5-9BDE-8A04C71D6452}" type="pres">
      <dgm:prSet presAssocID="{29F5FA3E-5BFF-4CA0-B74F-77576BD986E7}" presName="vert1" presStyleCnt="0"/>
      <dgm:spPr/>
    </dgm:pt>
    <dgm:pt modelId="{47447EB2-B96D-454B-B158-9AE868247837}" type="pres">
      <dgm:prSet presAssocID="{0AD90804-329E-4A95-AA69-0C6B9C8C98E5}" presName="vertSpace2a" presStyleCnt="0"/>
      <dgm:spPr/>
    </dgm:pt>
    <dgm:pt modelId="{59CF11BD-FE3E-4F44-90E3-2D6161FEF2E2}" type="pres">
      <dgm:prSet presAssocID="{0AD90804-329E-4A95-AA69-0C6B9C8C98E5}" presName="horz2" presStyleCnt="0"/>
      <dgm:spPr/>
    </dgm:pt>
    <dgm:pt modelId="{893562E8-EB04-49DA-8476-4BCDBD269D22}" type="pres">
      <dgm:prSet presAssocID="{0AD90804-329E-4A95-AA69-0C6B9C8C98E5}" presName="horzSpace2" presStyleCnt="0"/>
      <dgm:spPr/>
    </dgm:pt>
    <dgm:pt modelId="{13590EC8-F523-4CAD-89A1-ADA0393FFF73}" type="pres">
      <dgm:prSet presAssocID="{0AD90804-329E-4A95-AA69-0C6B9C8C98E5}" presName="tx2" presStyleLbl="revTx" presStyleIdx="1" presStyleCnt="6"/>
      <dgm:spPr/>
    </dgm:pt>
    <dgm:pt modelId="{2E4AFD5A-AC29-4D80-ABA1-8E1A57939738}" type="pres">
      <dgm:prSet presAssocID="{0AD90804-329E-4A95-AA69-0C6B9C8C98E5}" presName="vert2" presStyleCnt="0"/>
      <dgm:spPr/>
    </dgm:pt>
    <dgm:pt modelId="{5E981306-CED8-41CD-8803-70E592842A8D}" type="pres">
      <dgm:prSet presAssocID="{0AD90804-329E-4A95-AA69-0C6B9C8C98E5}" presName="thinLine2b" presStyleLbl="callout" presStyleIdx="0" presStyleCnt="5"/>
      <dgm:spPr>
        <a:ln>
          <a:solidFill>
            <a:schemeClr val="tx2">
              <a:lumMod val="75000"/>
            </a:schemeClr>
          </a:solidFill>
        </a:ln>
      </dgm:spPr>
    </dgm:pt>
    <dgm:pt modelId="{58D351E8-C2F3-4CC6-8095-47B1B1A388BE}" type="pres">
      <dgm:prSet presAssocID="{0AD90804-329E-4A95-AA69-0C6B9C8C98E5}" presName="vertSpace2b" presStyleCnt="0"/>
      <dgm:spPr/>
    </dgm:pt>
    <dgm:pt modelId="{D589C493-4C13-4212-BA48-1CEE109BF2B4}" type="pres">
      <dgm:prSet presAssocID="{93D1C5B5-2EC6-42A2-B825-17B8B7D96230}" presName="horz2" presStyleCnt="0"/>
      <dgm:spPr/>
    </dgm:pt>
    <dgm:pt modelId="{37FCCFFE-C553-46E3-A7D3-062170F574F5}" type="pres">
      <dgm:prSet presAssocID="{93D1C5B5-2EC6-42A2-B825-17B8B7D96230}" presName="horzSpace2" presStyleCnt="0"/>
      <dgm:spPr/>
    </dgm:pt>
    <dgm:pt modelId="{7EBDA3EE-D176-45E8-9551-26EF467EF579}" type="pres">
      <dgm:prSet presAssocID="{93D1C5B5-2EC6-42A2-B825-17B8B7D96230}" presName="tx2" presStyleLbl="revTx" presStyleIdx="2" presStyleCnt="6"/>
      <dgm:spPr/>
    </dgm:pt>
    <dgm:pt modelId="{B71BC638-C1EE-4E5E-AA6E-B10719896DDB}" type="pres">
      <dgm:prSet presAssocID="{93D1C5B5-2EC6-42A2-B825-17B8B7D96230}" presName="vert2" presStyleCnt="0"/>
      <dgm:spPr/>
    </dgm:pt>
    <dgm:pt modelId="{7B2D3524-AE77-46E3-9BEE-5EDA91E8F737}" type="pres">
      <dgm:prSet presAssocID="{93D1C5B5-2EC6-42A2-B825-17B8B7D96230}" presName="thinLine2b" presStyleLbl="callout" presStyleIdx="1" presStyleCnt="5"/>
      <dgm:spPr>
        <a:ln>
          <a:solidFill>
            <a:schemeClr val="tx2">
              <a:lumMod val="75000"/>
            </a:schemeClr>
          </a:solidFill>
        </a:ln>
      </dgm:spPr>
    </dgm:pt>
    <dgm:pt modelId="{26B99157-B2AF-41BA-AFD9-65C74FCA3D49}" type="pres">
      <dgm:prSet presAssocID="{93D1C5B5-2EC6-42A2-B825-17B8B7D96230}" presName="vertSpace2b" presStyleCnt="0"/>
      <dgm:spPr/>
    </dgm:pt>
    <dgm:pt modelId="{9DE74B8F-547B-4308-AC67-3561D34E8327}" type="pres">
      <dgm:prSet presAssocID="{CCE8D43D-142A-47CB-A9A5-E72E6A76AABD}" presName="horz2" presStyleCnt="0"/>
      <dgm:spPr/>
    </dgm:pt>
    <dgm:pt modelId="{0A5A452D-95F5-4DDE-ABA7-4B8A10E7068D}" type="pres">
      <dgm:prSet presAssocID="{CCE8D43D-142A-47CB-A9A5-E72E6A76AABD}" presName="horzSpace2" presStyleCnt="0"/>
      <dgm:spPr/>
    </dgm:pt>
    <dgm:pt modelId="{8617E5E6-77DA-4FD2-8D6E-902BFF1980B7}" type="pres">
      <dgm:prSet presAssocID="{CCE8D43D-142A-47CB-A9A5-E72E6A76AABD}" presName="tx2" presStyleLbl="revTx" presStyleIdx="3" presStyleCnt="6"/>
      <dgm:spPr/>
    </dgm:pt>
    <dgm:pt modelId="{453D0907-7169-47DB-B861-088FE048B512}" type="pres">
      <dgm:prSet presAssocID="{CCE8D43D-142A-47CB-A9A5-E72E6A76AABD}" presName="vert2" presStyleCnt="0"/>
      <dgm:spPr/>
    </dgm:pt>
    <dgm:pt modelId="{56BF5F11-2DF3-4066-8551-BF910A657C5A}" type="pres">
      <dgm:prSet presAssocID="{CCE8D43D-142A-47CB-A9A5-E72E6A76AABD}" presName="thinLine2b" presStyleLbl="callout" presStyleIdx="2" presStyleCnt="5"/>
      <dgm:spPr>
        <a:ln>
          <a:solidFill>
            <a:schemeClr val="tx2">
              <a:lumMod val="75000"/>
            </a:schemeClr>
          </a:solidFill>
        </a:ln>
      </dgm:spPr>
    </dgm:pt>
    <dgm:pt modelId="{D6BEA3E2-025C-4AC8-9AD5-7E441AFAF56C}" type="pres">
      <dgm:prSet presAssocID="{CCE8D43D-142A-47CB-A9A5-E72E6A76AABD}" presName="vertSpace2b" presStyleCnt="0"/>
      <dgm:spPr/>
    </dgm:pt>
    <dgm:pt modelId="{A748C768-112F-4C28-AA70-269DA89255F3}" type="pres">
      <dgm:prSet presAssocID="{B03F54D4-C114-4806-8983-F9BF3A608B8B}" presName="horz2" presStyleCnt="0"/>
      <dgm:spPr/>
    </dgm:pt>
    <dgm:pt modelId="{15A7A457-F55F-414F-8B7D-899B3426DC48}" type="pres">
      <dgm:prSet presAssocID="{B03F54D4-C114-4806-8983-F9BF3A608B8B}" presName="horzSpace2" presStyleCnt="0"/>
      <dgm:spPr/>
    </dgm:pt>
    <dgm:pt modelId="{F20BD39A-10AA-4B9E-A42C-F7ED91738F13}" type="pres">
      <dgm:prSet presAssocID="{B03F54D4-C114-4806-8983-F9BF3A608B8B}" presName="tx2" presStyleLbl="revTx" presStyleIdx="4" presStyleCnt="6"/>
      <dgm:spPr/>
    </dgm:pt>
    <dgm:pt modelId="{D430D020-91A6-4EC3-B245-2867859017C2}" type="pres">
      <dgm:prSet presAssocID="{B03F54D4-C114-4806-8983-F9BF3A608B8B}" presName="vert2" presStyleCnt="0"/>
      <dgm:spPr/>
    </dgm:pt>
    <dgm:pt modelId="{128036CD-E1AD-45C3-9931-FBA8E6BAF62E}" type="pres">
      <dgm:prSet presAssocID="{B03F54D4-C114-4806-8983-F9BF3A608B8B}" presName="thinLine2b" presStyleLbl="callout" presStyleIdx="3" presStyleCnt="5"/>
      <dgm:spPr>
        <a:ln>
          <a:solidFill>
            <a:schemeClr val="tx2">
              <a:lumMod val="75000"/>
            </a:schemeClr>
          </a:solidFill>
        </a:ln>
      </dgm:spPr>
    </dgm:pt>
    <dgm:pt modelId="{06D79568-FA61-444C-8D88-911204E21E64}" type="pres">
      <dgm:prSet presAssocID="{B03F54D4-C114-4806-8983-F9BF3A608B8B}" presName="vertSpace2b" presStyleCnt="0"/>
      <dgm:spPr/>
    </dgm:pt>
    <dgm:pt modelId="{9BFC3CE2-D1FE-487A-B5E1-1B774711C3FF}" type="pres">
      <dgm:prSet presAssocID="{2DD6ADE0-772A-4B98-B0DF-3493D315E6BF}" presName="horz2" presStyleCnt="0"/>
      <dgm:spPr/>
    </dgm:pt>
    <dgm:pt modelId="{FF722B35-8329-4C8F-B342-8D2066B4CC52}" type="pres">
      <dgm:prSet presAssocID="{2DD6ADE0-772A-4B98-B0DF-3493D315E6BF}" presName="horzSpace2" presStyleCnt="0"/>
      <dgm:spPr/>
    </dgm:pt>
    <dgm:pt modelId="{778C68E6-B068-4DF9-B128-8389AE070759}" type="pres">
      <dgm:prSet presAssocID="{2DD6ADE0-772A-4B98-B0DF-3493D315E6BF}" presName="tx2" presStyleLbl="revTx" presStyleIdx="5" presStyleCnt="6"/>
      <dgm:spPr/>
    </dgm:pt>
    <dgm:pt modelId="{DD78AA56-00DE-4AD0-B69F-45369466EF86}" type="pres">
      <dgm:prSet presAssocID="{2DD6ADE0-772A-4B98-B0DF-3493D315E6BF}" presName="vert2" presStyleCnt="0"/>
      <dgm:spPr/>
    </dgm:pt>
    <dgm:pt modelId="{8A9DF18D-7181-4473-8E0C-48D06779A28D}" type="pres">
      <dgm:prSet presAssocID="{2DD6ADE0-772A-4B98-B0DF-3493D315E6BF}" presName="thinLine2b" presStyleLbl="callout" presStyleIdx="4" presStyleCnt="5"/>
      <dgm:spPr>
        <a:ln>
          <a:solidFill>
            <a:schemeClr val="tx2">
              <a:lumMod val="75000"/>
            </a:schemeClr>
          </a:solidFill>
        </a:ln>
      </dgm:spPr>
    </dgm:pt>
    <dgm:pt modelId="{1822254E-ECDA-4825-BE6F-210A7DC51D6B}" type="pres">
      <dgm:prSet presAssocID="{2DD6ADE0-772A-4B98-B0DF-3493D315E6BF}" presName="vertSpace2b" presStyleCnt="0"/>
      <dgm:spPr/>
    </dgm:pt>
  </dgm:ptLst>
  <dgm:cxnLst>
    <dgm:cxn modelId="{1CAA2909-1D8B-40D2-AF35-674253255C6A}" type="presOf" srcId="{29F5FA3E-5BFF-4CA0-B74F-77576BD986E7}" destId="{4F8172B4-8EC2-4BDE-AD62-08EBC3201ABD}" srcOrd="0" destOrd="0" presId="urn:microsoft.com/office/officeart/2008/layout/LinedList"/>
    <dgm:cxn modelId="{EE0AE520-39A8-4B5F-87DE-6634FD1C110D}" type="presOf" srcId="{33534E81-8481-4650-86C1-E09088A5AC68}" destId="{5B1AF5E0-C0B3-4437-9AB2-BCE5D286FF45}" srcOrd="0" destOrd="0" presId="urn:microsoft.com/office/officeart/2008/layout/LinedList"/>
    <dgm:cxn modelId="{F4B84C2B-E9C1-44B2-9711-5B48504738D1}" srcId="{29F5FA3E-5BFF-4CA0-B74F-77576BD986E7}" destId="{93D1C5B5-2EC6-42A2-B825-17B8B7D96230}" srcOrd="1" destOrd="0" parTransId="{07904AD8-0220-4BD3-AAE8-A2F27EE51AC1}" sibTransId="{0048AC30-ACF2-43BD-AABF-4B91629E393C}"/>
    <dgm:cxn modelId="{E36CA65D-2791-4D65-BF20-FEE2E8F2A3E7}" srcId="{29F5FA3E-5BFF-4CA0-B74F-77576BD986E7}" destId="{B03F54D4-C114-4806-8983-F9BF3A608B8B}" srcOrd="3" destOrd="0" parTransId="{B79BD37A-AC5C-4595-BBF7-0BE56662DFBB}" sibTransId="{E305AA31-EABD-4FA9-B438-FC983A5CA6E7}"/>
    <dgm:cxn modelId="{9A49844E-A074-4C4D-BAAF-90DD6FB9C88B}" srcId="{29F5FA3E-5BFF-4CA0-B74F-77576BD986E7}" destId="{CCE8D43D-142A-47CB-A9A5-E72E6A76AABD}" srcOrd="2" destOrd="0" parTransId="{9F5F870C-F37C-42BF-93E9-2087100D3F2E}" sibTransId="{C0FB6F40-B41D-4779-B07A-37E71F073BE1}"/>
    <dgm:cxn modelId="{CDC9846F-10F7-438A-B09C-3B8244BC47E3}" type="presOf" srcId="{CCE8D43D-142A-47CB-A9A5-E72E6A76AABD}" destId="{8617E5E6-77DA-4FD2-8D6E-902BFF1980B7}" srcOrd="0" destOrd="0" presId="urn:microsoft.com/office/officeart/2008/layout/LinedList"/>
    <dgm:cxn modelId="{A2C1F170-A177-485E-B5AC-1F6EF255AE59}" type="presOf" srcId="{93D1C5B5-2EC6-42A2-B825-17B8B7D96230}" destId="{7EBDA3EE-D176-45E8-9551-26EF467EF579}" srcOrd="0" destOrd="0" presId="urn:microsoft.com/office/officeart/2008/layout/LinedList"/>
    <dgm:cxn modelId="{0C48088C-B552-4A55-8708-BB65DC6EC84B}" type="presOf" srcId="{B03F54D4-C114-4806-8983-F9BF3A608B8B}" destId="{F20BD39A-10AA-4B9E-A42C-F7ED91738F13}" srcOrd="0" destOrd="0" presId="urn:microsoft.com/office/officeart/2008/layout/LinedList"/>
    <dgm:cxn modelId="{74A29D8D-10E2-4BFB-A288-2C3D9D79E764}" srcId="{33534E81-8481-4650-86C1-E09088A5AC68}" destId="{29F5FA3E-5BFF-4CA0-B74F-77576BD986E7}" srcOrd="0" destOrd="0" parTransId="{C239C480-D108-46A3-A998-CA3362FBB19F}" sibTransId="{197D51A9-2028-4C58-9666-8DF8FAE6F083}"/>
    <dgm:cxn modelId="{228ED494-6A08-482F-8552-318959A47E30}" srcId="{29F5FA3E-5BFF-4CA0-B74F-77576BD986E7}" destId="{2DD6ADE0-772A-4B98-B0DF-3493D315E6BF}" srcOrd="4" destOrd="0" parTransId="{5907EDC9-6789-4FF2-9C5E-47FBC551F6CF}" sibTransId="{B504FC74-1F0B-4A3F-90AF-E6896D3B2E7C}"/>
    <dgm:cxn modelId="{A74D38A9-904A-4F9B-A6F1-C7A6B74A44F9}" type="presOf" srcId="{2DD6ADE0-772A-4B98-B0DF-3493D315E6BF}" destId="{778C68E6-B068-4DF9-B128-8389AE070759}" srcOrd="0" destOrd="0" presId="urn:microsoft.com/office/officeart/2008/layout/LinedList"/>
    <dgm:cxn modelId="{1F8ADBC3-A80B-47A3-8664-BF143AC2F182}" srcId="{29F5FA3E-5BFF-4CA0-B74F-77576BD986E7}" destId="{0AD90804-329E-4A95-AA69-0C6B9C8C98E5}" srcOrd="0" destOrd="0" parTransId="{9349738C-FBC2-4704-AE2F-9A051A253345}" sibTransId="{1486A97E-366E-4751-9B59-767C5C200FEB}"/>
    <dgm:cxn modelId="{7847CEE5-D848-45C9-864F-44DA13532FCE}" type="presOf" srcId="{0AD90804-329E-4A95-AA69-0C6B9C8C98E5}" destId="{13590EC8-F523-4CAD-89A1-ADA0393FFF73}" srcOrd="0" destOrd="0" presId="urn:microsoft.com/office/officeart/2008/layout/LinedList"/>
    <dgm:cxn modelId="{D2B43D8F-B4DE-42ED-9451-39860D5675C1}" type="presParOf" srcId="{5B1AF5E0-C0B3-4437-9AB2-BCE5D286FF45}" destId="{BD23FAAC-1A34-4928-B6A7-5C24EC21BF46}" srcOrd="0" destOrd="0" presId="urn:microsoft.com/office/officeart/2008/layout/LinedList"/>
    <dgm:cxn modelId="{99431412-7DEC-4D1E-9E44-22F63AF66108}" type="presParOf" srcId="{5B1AF5E0-C0B3-4437-9AB2-BCE5D286FF45}" destId="{9C7BEFC7-AB6E-47D6-8767-743E480C2568}" srcOrd="1" destOrd="0" presId="urn:microsoft.com/office/officeart/2008/layout/LinedList"/>
    <dgm:cxn modelId="{2FE38E3F-21E7-46A4-8EC8-DBC19A28238E}" type="presParOf" srcId="{9C7BEFC7-AB6E-47D6-8767-743E480C2568}" destId="{4F8172B4-8EC2-4BDE-AD62-08EBC3201ABD}" srcOrd="0" destOrd="0" presId="urn:microsoft.com/office/officeart/2008/layout/LinedList"/>
    <dgm:cxn modelId="{5690214E-2F1D-4433-AB90-059C656FA3E5}" type="presParOf" srcId="{9C7BEFC7-AB6E-47D6-8767-743E480C2568}" destId="{1818C0DB-B61E-4BC5-9BDE-8A04C71D6452}" srcOrd="1" destOrd="0" presId="urn:microsoft.com/office/officeart/2008/layout/LinedList"/>
    <dgm:cxn modelId="{A4D52374-8B6B-4C27-BE42-0EBA3E38A23F}" type="presParOf" srcId="{1818C0DB-B61E-4BC5-9BDE-8A04C71D6452}" destId="{47447EB2-B96D-454B-B158-9AE868247837}" srcOrd="0" destOrd="0" presId="urn:microsoft.com/office/officeart/2008/layout/LinedList"/>
    <dgm:cxn modelId="{0AD31D68-2B74-4B07-9223-1F311C9B68FB}" type="presParOf" srcId="{1818C0DB-B61E-4BC5-9BDE-8A04C71D6452}" destId="{59CF11BD-FE3E-4F44-90E3-2D6161FEF2E2}" srcOrd="1" destOrd="0" presId="urn:microsoft.com/office/officeart/2008/layout/LinedList"/>
    <dgm:cxn modelId="{79E4F53E-BE87-40AE-956F-347C9A5F69AA}" type="presParOf" srcId="{59CF11BD-FE3E-4F44-90E3-2D6161FEF2E2}" destId="{893562E8-EB04-49DA-8476-4BCDBD269D22}" srcOrd="0" destOrd="0" presId="urn:microsoft.com/office/officeart/2008/layout/LinedList"/>
    <dgm:cxn modelId="{09102628-4B9D-49EB-8681-276E03B2CBF5}" type="presParOf" srcId="{59CF11BD-FE3E-4F44-90E3-2D6161FEF2E2}" destId="{13590EC8-F523-4CAD-89A1-ADA0393FFF73}" srcOrd="1" destOrd="0" presId="urn:microsoft.com/office/officeart/2008/layout/LinedList"/>
    <dgm:cxn modelId="{8A20B866-4841-4B98-ABB3-1CF8493F027F}" type="presParOf" srcId="{59CF11BD-FE3E-4F44-90E3-2D6161FEF2E2}" destId="{2E4AFD5A-AC29-4D80-ABA1-8E1A57939738}" srcOrd="2" destOrd="0" presId="urn:microsoft.com/office/officeart/2008/layout/LinedList"/>
    <dgm:cxn modelId="{A645C6C5-C89A-4A27-BEFA-4A41212FD0BA}" type="presParOf" srcId="{1818C0DB-B61E-4BC5-9BDE-8A04C71D6452}" destId="{5E981306-CED8-41CD-8803-70E592842A8D}" srcOrd="2" destOrd="0" presId="urn:microsoft.com/office/officeart/2008/layout/LinedList"/>
    <dgm:cxn modelId="{4EE9E291-5A72-4695-9317-121F54EE1145}" type="presParOf" srcId="{1818C0DB-B61E-4BC5-9BDE-8A04C71D6452}" destId="{58D351E8-C2F3-4CC6-8095-47B1B1A388BE}" srcOrd="3" destOrd="0" presId="urn:microsoft.com/office/officeart/2008/layout/LinedList"/>
    <dgm:cxn modelId="{C1E3E83B-09F6-4919-B1FC-FEF6C915CE7B}" type="presParOf" srcId="{1818C0DB-B61E-4BC5-9BDE-8A04C71D6452}" destId="{D589C493-4C13-4212-BA48-1CEE109BF2B4}" srcOrd="4" destOrd="0" presId="urn:microsoft.com/office/officeart/2008/layout/LinedList"/>
    <dgm:cxn modelId="{7CA59B49-2E9C-474F-8837-378B843C03C6}" type="presParOf" srcId="{D589C493-4C13-4212-BA48-1CEE109BF2B4}" destId="{37FCCFFE-C553-46E3-A7D3-062170F574F5}" srcOrd="0" destOrd="0" presId="urn:microsoft.com/office/officeart/2008/layout/LinedList"/>
    <dgm:cxn modelId="{A2766C07-0E93-492D-AEF5-38C703F6E394}" type="presParOf" srcId="{D589C493-4C13-4212-BA48-1CEE109BF2B4}" destId="{7EBDA3EE-D176-45E8-9551-26EF467EF579}" srcOrd="1" destOrd="0" presId="urn:microsoft.com/office/officeart/2008/layout/LinedList"/>
    <dgm:cxn modelId="{662AC4DF-3A73-4645-9E7C-443DF9A5DA77}" type="presParOf" srcId="{D589C493-4C13-4212-BA48-1CEE109BF2B4}" destId="{B71BC638-C1EE-4E5E-AA6E-B10719896DDB}" srcOrd="2" destOrd="0" presId="urn:microsoft.com/office/officeart/2008/layout/LinedList"/>
    <dgm:cxn modelId="{5AC4D4D2-900D-404E-9EE3-F13DE5124A70}" type="presParOf" srcId="{1818C0DB-B61E-4BC5-9BDE-8A04C71D6452}" destId="{7B2D3524-AE77-46E3-9BEE-5EDA91E8F737}" srcOrd="5" destOrd="0" presId="urn:microsoft.com/office/officeart/2008/layout/LinedList"/>
    <dgm:cxn modelId="{1DB095ED-DA99-47C0-B3DC-E19188402E6A}" type="presParOf" srcId="{1818C0DB-B61E-4BC5-9BDE-8A04C71D6452}" destId="{26B99157-B2AF-41BA-AFD9-65C74FCA3D49}" srcOrd="6" destOrd="0" presId="urn:microsoft.com/office/officeart/2008/layout/LinedList"/>
    <dgm:cxn modelId="{FC83D03E-4285-4BAC-861D-D2AE5C00B010}" type="presParOf" srcId="{1818C0DB-B61E-4BC5-9BDE-8A04C71D6452}" destId="{9DE74B8F-547B-4308-AC67-3561D34E8327}" srcOrd="7" destOrd="0" presId="urn:microsoft.com/office/officeart/2008/layout/LinedList"/>
    <dgm:cxn modelId="{82E373FC-701F-4775-9CAA-B6B8047B5C2A}" type="presParOf" srcId="{9DE74B8F-547B-4308-AC67-3561D34E8327}" destId="{0A5A452D-95F5-4DDE-ABA7-4B8A10E7068D}" srcOrd="0" destOrd="0" presId="urn:microsoft.com/office/officeart/2008/layout/LinedList"/>
    <dgm:cxn modelId="{699932EA-E91C-4D86-B3B7-E51354AB2766}" type="presParOf" srcId="{9DE74B8F-547B-4308-AC67-3561D34E8327}" destId="{8617E5E6-77DA-4FD2-8D6E-902BFF1980B7}" srcOrd="1" destOrd="0" presId="urn:microsoft.com/office/officeart/2008/layout/LinedList"/>
    <dgm:cxn modelId="{B0CA054A-1546-4017-BCBC-2C1BCD02133D}" type="presParOf" srcId="{9DE74B8F-547B-4308-AC67-3561D34E8327}" destId="{453D0907-7169-47DB-B861-088FE048B512}" srcOrd="2" destOrd="0" presId="urn:microsoft.com/office/officeart/2008/layout/LinedList"/>
    <dgm:cxn modelId="{DDC97D64-F180-4068-A7A7-1672BEF9B37E}" type="presParOf" srcId="{1818C0DB-B61E-4BC5-9BDE-8A04C71D6452}" destId="{56BF5F11-2DF3-4066-8551-BF910A657C5A}" srcOrd="8" destOrd="0" presId="urn:microsoft.com/office/officeart/2008/layout/LinedList"/>
    <dgm:cxn modelId="{8BD3FB82-DB49-488A-8F8A-B326E1358561}" type="presParOf" srcId="{1818C0DB-B61E-4BC5-9BDE-8A04C71D6452}" destId="{D6BEA3E2-025C-4AC8-9AD5-7E441AFAF56C}" srcOrd="9" destOrd="0" presId="urn:microsoft.com/office/officeart/2008/layout/LinedList"/>
    <dgm:cxn modelId="{A649A691-FA70-4DDF-8B3A-9E3A244A1525}" type="presParOf" srcId="{1818C0DB-B61E-4BC5-9BDE-8A04C71D6452}" destId="{A748C768-112F-4C28-AA70-269DA89255F3}" srcOrd="10" destOrd="0" presId="urn:microsoft.com/office/officeart/2008/layout/LinedList"/>
    <dgm:cxn modelId="{E8B8158B-E174-4BB9-A24B-3EC2CC74CA44}" type="presParOf" srcId="{A748C768-112F-4C28-AA70-269DA89255F3}" destId="{15A7A457-F55F-414F-8B7D-899B3426DC48}" srcOrd="0" destOrd="0" presId="urn:microsoft.com/office/officeart/2008/layout/LinedList"/>
    <dgm:cxn modelId="{A6C6351E-42C2-42D9-AC9D-07A1471C7101}" type="presParOf" srcId="{A748C768-112F-4C28-AA70-269DA89255F3}" destId="{F20BD39A-10AA-4B9E-A42C-F7ED91738F13}" srcOrd="1" destOrd="0" presId="urn:microsoft.com/office/officeart/2008/layout/LinedList"/>
    <dgm:cxn modelId="{5A36206A-9A49-448D-9498-719B581484E6}" type="presParOf" srcId="{A748C768-112F-4C28-AA70-269DA89255F3}" destId="{D430D020-91A6-4EC3-B245-2867859017C2}" srcOrd="2" destOrd="0" presId="urn:microsoft.com/office/officeart/2008/layout/LinedList"/>
    <dgm:cxn modelId="{BF436381-6B3B-4C79-98AB-D82F802A407C}" type="presParOf" srcId="{1818C0DB-B61E-4BC5-9BDE-8A04C71D6452}" destId="{128036CD-E1AD-45C3-9931-FBA8E6BAF62E}" srcOrd="11" destOrd="0" presId="urn:microsoft.com/office/officeart/2008/layout/LinedList"/>
    <dgm:cxn modelId="{99F2C03A-1E74-45D3-B402-3490C1FD6A03}" type="presParOf" srcId="{1818C0DB-B61E-4BC5-9BDE-8A04C71D6452}" destId="{06D79568-FA61-444C-8D88-911204E21E64}" srcOrd="12" destOrd="0" presId="urn:microsoft.com/office/officeart/2008/layout/LinedList"/>
    <dgm:cxn modelId="{A0079544-5114-4112-9238-5A71CD571D52}" type="presParOf" srcId="{1818C0DB-B61E-4BC5-9BDE-8A04C71D6452}" destId="{9BFC3CE2-D1FE-487A-B5E1-1B774711C3FF}" srcOrd="13" destOrd="0" presId="urn:microsoft.com/office/officeart/2008/layout/LinedList"/>
    <dgm:cxn modelId="{98AD16BB-00AD-4F23-8E11-07D3527892F2}" type="presParOf" srcId="{9BFC3CE2-D1FE-487A-B5E1-1B774711C3FF}" destId="{FF722B35-8329-4C8F-B342-8D2066B4CC52}" srcOrd="0" destOrd="0" presId="urn:microsoft.com/office/officeart/2008/layout/LinedList"/>
    <dgm:cxn modelId="{11AF87B4-6B0F-41B1-ADBC-D0A307CDF5C5}" type="presParOf" srcId="{9BFC3CE2-D1FE-487A-B5E1-1B774711C3FF}" destId="{778C68E6-B068-4DF9-B128-8389AE070759}" srcOrd="1" destOrd="0" presId="urn:microsoft.com/office/officeart/2008/layout/LinedList"/>
    <dgm:cxn modelId="{27C08FD7-4B54-470B-9E7C-48DC697F95D9}" type="presParOf" srcId="{9BFC3CE2-D1FE-487A-B5E1-1B774711C3FF}" destId="{DD78AA56-00DE-4AD0-B69F-45369466EF86}" srcOrd="2" destOrd="0" presId="urn:microsoft.com/office/officeart/2008/layout/LinedList"/>
    <dgm:cxn modelId="{402AED06-FCB3-467D-8CA5-B99B6F411E53}" type="presParOf" srcId="{1818C0DB-B61E-4BC5-9BDE-8A04C71D6452}" destId="{8A9DF18D-7181-4473-8E0C-48D06779A28D}" srcOrd="14" destOrd="0" presId="urn:microsoft.com/office/officeart/2008/layout/LinedList"/>
    <dgm:cxn modelId="{E54CC469-F963-4394-9FDC-F8CA1ED5471A}" type="presParOf" srcId="{1818C0DB-B61E-4BC5-9BDE-8A04C71D6452}" destId="{1822254E-ECDA-4825-BE6F-210A7DC51D6B}" srcOrd="15" destOrd="0" presId="urn:microsoft.com/office/officeart/2008/layout/LinedList"/>
  </dgm:cxnLst>
  <dgm:bg/>
  <dgm:whole>
    <a:ln>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534E81-8481-4650-86C1-E09088A5AC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9F5FA3E-5BFF-4CA0-B74F-77576BD986E7}">
      <dgm:prSet phldrT="[Text]" custT="1"/>
      <dgm:spPr/>
      <dgm:t>
        <a:bodyPr/>
        <a:lstStyle/>
        <a:p>
          <a:r>
            <a:rPr lang="en-US" sz="3000" b="1" dirty="0">
              <a:solidFill>
                <a:schemeClr val="tx2">
                  <a:lumMod val="75000"/>
                </a:schemeClr>
              </a:solidFill>
            </a:rPr>
            <a:t>First-Time Homebuyer Assistance </a:t>
          </a:r>
          <a:r>
            <a:rPr lang="en-US" sz="3000" i="1" dirty="0">
              <a:solidFill>
                <a:schemeClr val="tx2">
                  <a:lumMod val="75000"/>
                </a:schemeClr>
              </a:solidFill>
            </a:rPr>
            <a:t>(ILA)</a:t>
          </a:r>
        </a:p>
      </dgm:t>
    </dgm:pt>
    <dgm:pt modelId="{C239C480-D108-46A3-A998-CA3362FBB19F}" type="parTrans" cxnId="{74A29D8D-10E2-4BFB-A288-2C3D9D79E764}">
      <dgm:prSet/>
      <dgm:spPr/>
      <dgm:t>
        <a:bodyPr/>
        <a:lstStyle/>
        <a:p>
          <a:endParaRPr lang="en-US"/>
        </a:p>
      </dgm:t>
    </dgm:pt>
    <dgm:pt modelId="{197D51A9-2028-4C58-9666-8DF8FAE6F083}" type="sibTrans" cxnId="{74A29D8D-10E2-4BFB-A288-2C3D9D79E764}">
      <dgm:prSet/>
      <dgm:spPr/>
      <dgm:t>
        <a:bodyPr/>
        <a:lstStyle/>
        <a:p>
          <a:endParaRPr lang="en-US"/>
        </a:p>
      </dgm:t>
    </dgm:pt>
    <dgm:pt modelId="{0AD90804-329E-4A95-AA69-0C6B9C8C98E5}">
      <dgm:prSet phldrT="[Text]" custT="1"/>
      <dgm:spPr/>
      <dgm:t>
        <a:bodyPr/>
        <a:lstStyle/>
        <a:p>
          <a:pPr algn="ctr"/>
          <a:r>
            <a:rPr lang="en-US" sz="2200" dirty="0">
              <a:solidFill>
                <a:schemeClr val="tx2">
                  <a:lumMod val="75000"/>
                </a:schemeClr>
              </a:solidFill>
            </a:rPr>
            <a:t>9 households assisted in achieving homeownership </a:t>
          </a:r>
        </a:p>
      </dgm:t>
    </dgm:pt>
    <dgm:pt modelId="{9349738C-FBC2-4704-AE2F-9A051A253345}" type="parTrans" cxnId="{1F8ADBC3-A80B-47A3-8664-BF143AC2F182}">
      <dgm:prSet/>
      <dgm:spPr/>
      <dgm:t>
        <a:bodyPr/>
        <a:lstStyle/>
        <a:p>
          <a:endParaRPr lang="en-US"/>
        </a:p>
      </dgm:t>
    </dgm:pt>
    <dgm:pt modelId="{1486A97E-366E-4751-9B59-767C5C200FEB}" type="sibTrans" cxnId="{1F8ADBC3-A80B-47A3-8664-BF143AC2F182}">
      <dgm:prSet/>
      <dgm:spPr/>
      <dgm:t>
        <a:bodyPr/>
        <a:lstStyle/>
        <a:p>
          <a:endParaRPr lang="en-US"/>
        </a:p>
      </dgm:t>
    </dgm:pt>
    <dgm:pt modelId="{93D1C5B5-2EC6-42A2-B825-17B8B7D96230}">
      <dgm:prSet phldrT="[Text]" custT="1"/>
      <dgm:spPr/>
      <dgm:t>
        <a:bodyPr/>
        <a:lstStyle/>
        <a:p>
          <a:pPr algn="ctr"/>
          <a:r>
            <a:rPr lang="en-US" sz="2200" dirty="0">
              <a:solidFill>
                <a:schemeClr val="tx2">
                  <a:lumMod val="75000"/>
                </a:schemeClr>
              </a:solidFill>
            </a:rPr>
            <a:t>$416,300 invested</a:t>
          </a:r>
        </a:p>
      </dgm:t>
    </dgm:pt>
    <dgm:pt modelId="{07904AD8-0220-4BD3-AAE8-A2F27EE51AC1}" type="parTrans" cxnId="{F4B84C2B-E9C1-44B2-9711-5B48504738D1}">
      <dgm:prSet/>
      <dgm:spPr/>
      <dgm:t>
        <a:bodyPr/>
        <a:lstStyle/>
        <a:p>
          <a:endParaRPr lang="en-US"/>
        </a:p>
      </dgm:t>
    </dgm:pt>
    <dgm:pt modelId="{0048AC30-ACF2-43BD-AABF-4B91629E393C}" type="sibTrans" cxnId="{F4B84C2B-E9C1-44B2-9711-5B48504738D1}">
      <dgm:prSet/>
      <dgm:spPr/>
      <dgm:t>
        <a:bodyPr/>
        <a:lstStyle/>
        <a:p>
          <a:endParaRPr lang="en-US"/>
        </a:p>
      </dgm:t>
    </dgm:pt>
    <dgm:pt modelId="{5B1AF5E0-C0B3-4437-9AB2-BCE5D286FF45}" type="pres">
      <dgm:prSet presAssocID="{33534E81-8481-4650-86C1-E09088A5AC68}" presName="vert0" presStyleCnt="0">
        <dgm:presLayoutVars>
          <dgm:dir/>
          <dgm:animOne val="branch"/>
          <dgm:animLvl val="lvl"/>
        </dgm:presLayoutVars>
      </dgm:prSet>
      <dgm:spPr/>
    </dgm:pt>
    <dgm:pt modelId="{BD23FAAC-1A34-4928-B6A7-5C24EC21BF46}" type="pres">
      <dgm:prSet presAssocID="{29F5FA3E-5BFF-4CA0-B74F-77576BD986E7}" presName="thickLine" presStyleLbl="alignNode1" presStyleIdx="0" presStyleCnt="1"/>
      <dgm:spPr/>
    </dgm:pt>
    <dgm:pt modelId="{9C7BEFC7-AB6E-47D6-8767-743E480C2568}" type="pres">
      <dgm:prSet presAssocID="{29F5FA3E-5BFF-4CA0-B74F-77576BD986E7}" presName="horz1" presStyleCnt="0"/>
      <dgm:spPr/>
    </dgm:pt>
    <dgm:pt modelId="{4F8172B4-8EC2-4BDE-AD62-08EBC3201ABD}" type="pres">
      <dgm:prSet presAssocID="{29F5FA3E-5BFF-4CA0-B74F-77576BD986E7}" presName="tx1" presStyleLbl="revTx" presStyleIdx="0" presStyleCnt="3" custScaleX="413227"/>
      <dgm:spPr/>
    </dgm:pt>
    <dgm:pt modelId="{1818C0DB-B61E-4BC5-9BDE-8A04C71D6452}" type="pres">
      <dgm:prSet presAssocID="{29F5FA3E-5BFF-4CA0-B74F-77576BD986E7}" presName="vert1" presStyleCnt="0"/>
      <dgm:spPr/>
    </dgm:pt>
    <dgm:pt modelId="{47447EB2-B96D-454B-B158-9AE868247837}" type="pres">
      <dgm:prSet presAssocID="{0AD90804-329E-4A95-AA69-0C6B9C8C98E5}" presName="vertSpace2a" presStyleCnt="0"/>
      <dgm:spPr/>
    </dgm:pt>
    <dgm:pt modelId="{59CF11BD-FE3E-4F44-90E3-2D6161FEF2E2}" type="pres">
      <dgm:prSet presAssocID="{0AD90804-329E-4A95-AA69-0C6B9C8C98E5}" presName="horz2" presStyleCnt="0"/>
      <dgm:spPr/>
    </dgm:pt>
    <dgm:pt modelId="{893562E8-EB04-49DA-8476-4BCDBD269D22}" type="pres">
      <dgm:prSet presAssocID="{0AD90804-329E-4A95-AA69-0C6B9C8C98E5}" presName="horzSpace2" presStyleCnt="0"/>
      <dgm:spPr/>
    </dgm:pt>
    <dgm:pt modelId="{13590EC8-F523-4CAD-89A1-ADA0393FFF73}" type="pres">
      <dgm:prSet presAssocID="{0AD90804-329E-4A95-AA69-0C6B9C8C98E5}" presName="tx2" presStyleLbl="revTx" presStyleIdx="1" presStyleCnt="3"/>
      <dgm:spPr/>
    </dgm:pt>
    <dgm:pt modelId="{2E4AFD5A-AC29-4D80-ABA1-8E1A57939738}" type="pres">
      <dgm:prSet presAssocID="{0AD90804-329E-4A95-AA69-0C6B9C8C98E5}" presName="vert2" presStyleCnt="0"/>
      <dgm:spPr/>
    </dgm:pt>
    <dgm:pt modelId="{5E981306-CED8-41CD-8803-70E592842A8D}" type="pres">
      <dgm:prSet presAssocID="{0AD90804-329E-4A95-AA69-0C6B9C8C98E5}" presName="thinLine2b" presStyleLbl="callout" presStyleIdx="0" presStyleCnt="2"/>
      <dgm:spPr>
        <a:ln>
          <a:solidFill>
            <a:schemeClr val="tx2">
              <a:lumMod val="75000"/>
            </a:schemeClr>
          </a:solidFill>
        </a:ln>
      </dgm:spPr>
    </dgm:pt>
    <dgm:pt modelId="{58D351E8-C2F3-4CC6-8095-47B1B1A388BE}" type="pres">
      <dgm:prSet presAssocID="{0AD90804-329E-4A95-AA69-0C6B9C8C98E5}" presName="vertSpace2b" presStyleCnt="0"/>
      <dgm:spPr/>
    </dgm:pt>
    <dgm:pt modelId="{D589C493-4C13-4212-BA48-1CEE109BF2B4}" type="pres">
      <dgm:prSet presAssocID="{93D1C5B5-2EC6-42A2-B825-17B8B7D96230}" presName="horz2" presStyleCnt="0"/>
      <dgm:spPr/>
    </dgm:pt>
    <dgm:pt modelId="{37FCCFFE-C553-46E3-A7D3-062170F574F5}" type="pres">
      <dgm:prSet presAssocID="{93D1C5B5-2EC6-42A2-B825-17B8B7D96230}" presName="horzSpace2" presStyleCnt="0"/>
      <dgm:spPr/>
    </dgm:pt>
    <dgm:pt modelId="{7EBDA3EE-D176-45E8-9551-26EF467EF579}" type="pres">
      <dgm:prSet presAssocID="{93D1C5B5-2EC6-42A2-B825-17B8B7D96230}" presName="tx2" presStyleLbl="revTx" presStyleIdx="2" presStyleCnt="3" custScaleX="87427" custScaleY="65246"/>
      <dgm:spPr/>
    </dgm:pt>
    <dgm:pt modelId="{B71BC638-C1EE-4E5E-AA6E-B10719896DDB}" type="pres">
      <dgm:prSet presAssocID="{93D1C5B5-2EC6-42A2-B825-17B8B7D96230}" presName="vert2" presStyleCnt="0"/>
      <dgm:spPr/>
    </dgm:pt>
    <dgm:pt modelId="{7B2D3524-AE77-46E3-9BEE-5EDA91E8F737}" type="pres">
      <dgm:prSet presAssocID="{93D1C5B5-2EC6-42A2-B825-17B8B7D96230}" presName="thinLine2b" presStyleLbl="callout" presStyleIdx="1" presStyleCnt="2"/>
      <dgm:spPr>
        <a:ln>
          <a:solidFill>
            <a:schemeClr val="tx2">
              <a:lumMod val="75000"/>
            </a:schemeClr>
          </a:solidFill>
        </a:ln>
      </dgm:spPr>
    </dgm:pt>
    <dgm:pt modelId="{26B99157-B2AF-41BA-AFD9-65C74FCA3D49}" type="pres">
      <dgm:prSet presAssocID="{93D1C5B5-2EC6-42A2-B825-17B8B7D96230}" presName="vertSpace2b" presStyleCnt="0"/>
      <dgm:spPr/>
    </dgm:pt>
  </dgm:ptLst>
  <dgm:cxnLst>
    <dgm:cxn modelId="{1CAA2909-1D8B-40D2-AF35-674253255C6A}" type="presOf" srcId="{29F5FA3E-5BFF-4CA0-B74F-77576BD986E7}" destId="{4F8172B4-8EC2-4BDE-AD62-08EBC3201ABD}" srcOrd="0" destOrd="0" presId="urn:microsoft.com/office/officeart/2008/layout/LinedList"/>
    <dgm:cxn modelId="{EE0AE520-39A8-4B5F-87DE-6634FD1C110D}" type="presOf" srcId="{33534E81-8481-4650-86C1-E09088A5AC68}" destId="{5B1AF5E0-C0B3-4437-9AB2-BCE5D286FF45}" srcOrd="0" destOrd="0" presId="urn:microsoft.com/office/officeart/2008/layout/LinedList"/>
    <dgm:cxn modelId="{F4B84C2B-E9C1-44B2-9711-5B48504738D1}" srcId="{29F5FA3E-5BFF-4CA0-B74F-77576BD986E7}" destId="{93D1C5B5-2EC6-42A2-B825-17B8B7D96230}" srcOrd="1" destOrd="0" parTransId="{07904AD8-0220-4BD3-AAE8-A2F27EE51AC1}" sibTransId="{0048AC30-ACF2-43BD-AABF-4B91629E393C}"/>
    <dgm:cxn modelId="{A2C1F170-A177-485E-B5AC-1F6EF255AE59}" type="presOf" srcId="{93D1C5B5-2EC6-42A2-B825-17B8B7D96230}" destId="{7EBDA3EE-D176-45E8-9551-26EF467EF579}" srcOrd="0" destOrd="0" presId="urn:microsoft.com/office/officeart/2008/layout/LinedList"/>
    <dgm:cxn modelId="{74A29D8D-10E2-4BFB-A288-2C3D9D79E764}" srcId="{33534E81-8481-4650-86C1-E09088A5AC68}" destId="{29F5FA3E-5BFF-4CA0-B74F-77576BD986E7}" srcOrd="0" destOrd="0" parTransId="{C239C480-D108-46A3-A998-CA3362FBB19F}" sibTransId="{197D51A9-2028-4C58-9666-8DF8FAE6F083}"/>
    <dgm:cxn modelId="{1F8ADBC3-A80B-47A3-8664-BF143AC2F182}" srcId="{29F5FA3E-5BFF-4CA0-B74F-77576BD986E7}" destId="{0AD90804-329E-4A95-AA69-0C6B9C8C98E5}" srcOrd="0" destOrd="0" parTransId="{9349738C-FBC2-4704-AE2F-9A051A253345}" sibTransId="{1486A97E-366E-4751-9B59-767C5C200FEB}"/>
    <dgm:cxn modelId="{7847CEE5-D848-45C9-864F-44DA13532FCE}" type="presOf" srcId="{0AD90804-329E-4A95-AA69-0C6B9C8C98E5}" destId="{13590EC8-F523-4CAD-89A1-ADA0393FFF73}" srcOrd="0" destOrd="0" presId="urn:microsoft.com/office/officeart/2008/layout/LinedList"/>
    <dgm:cxn modelId="{D2B43D8F-B4DE-42ED-9451-39860D5675C1}" type="presParOf" srcId="{5B1AF5E0-C0B3-4437-9AB2-BCE5D286FF45}" destId="{BD23FAAC-1A34-4928-B6A7-5C24EC21BF46}" srcOrd="0" destOrd="0" presId="urn:microsoft.com/office/officeart/2008/layout/LinedList"/>
    <dgm:cxn modelId="{99431412-7DEC-4D1E-9E44-22F63AF66108}" type="presParOf" srcId="{5B1AF5E0-C0B3-4437-9AB2-BCE5D286FF45}" destId="{9C7BEFC7-AB6E-47D6-8767-743E480C2568}" srcOrd="1" destOrd="0" presId="urn:microsoft.com/office/officeart/2008/layout/LinedList"/>
    <dgm:cxn modelId="{2FE38E3F-21E7-46A4-8EC8-DBC19A28238E}" type="presParOf" srcId="{9C7BEFC7-AB6E-47D6-8767-743E480C2568}" destId="{4F8172B4-8EC2-4BDE-AD62-08EBC3201ABD}" srcOrd="0" destOrd="0" presId="urn:microsoft.com/office/officeart/2008/layout/LinedList"/>
    <dgm:cxn modelId="{5690214E-2F1D-4433-AB90-059C656FA3E5}" type="presParOf" srcId="{9C7BEFC7-AB6E-47D6-8767-743E480C2568}" destId="{1818C0DB-B61E-4BC5-9BDE-8A04C71D6452}" srcOrd="1" destOrd="0" presId="urn:microsoft.com/office/officeart/2008/layout/LinedList"/>
    <dgm:cxn modelId="{A4D52374-8B6B-4C27-BE42-0EBA3E38A23F}" type="presParOf" srcId="{1818C0DB-B61E-4BC5-9BDE-8A04C71D6452}" destId="{47447EB2-B96D-454B-B158-9AE868247837}" srcOrd="0" destOrd="0" presId="urn:microsoft.com/office/officeart/2008/layout/LinedList"/>
    <dgm:cxn modelId="{0AD31D68-2B74-4B07-9223-1F311C9B68FB}" type="presParOf" srcId="{1818C0DB-B61E-4BC5-9BDE-8A04C71D6452}" destId="{59CF11BD-FE3E-4F44-90E3-2D6161FEF2E2}" srcOrd="1" destOrd="0" presId="urn:microsoft.com/office/officeart/2008/layout/LinedList"/>
    <dgm:cxn modelId="{79E4F53E-BE87-40AE-956F-347C9A5F69AA}" type="presParOf" srcId="{59CF11BD-FE3E-4F44-90E3-2D6161FEF2E2}" destId="{893562E8-EB04-49DA-8476-4BCDBD269D22}" srcOrd="0" destOrd="0" presId="urn:microsoft.com/office/officeart/2008/layout/LinedList"/>
    <dgm:cxn modelId="{09102628-4B9D-49EB-8681-276E03B2CBF5}" type="presParOf" srcId="{59CF11BD-FE3E-4F44-90E3-2D6161FEF2E2}" destId="{13590EC8-F523-4CAD-89A1-ADA0393FFF73}" srcOrd="1" destOrd="0" presId="urn:microsoft.com/office/officeart/2008/layout/LinedList"/>
    <dgm:cxn modelId="{8A20B866-4841-4B98-ABB3-1CF8493F027F}" type="presParOf" srcId="{59CF11BD-FE3E-4F44-90E3-2D6161FEF2E2}" destId="{2E4AFD5A-AC29-4D80-ABA1-8E1A57939738}" srcOrd="2" destOrd="0" presId="urn:microsoft.com/office/officeart/2008/layout/LinedList"/>
    <dgm:cxn modelId="{A645C6C5-C89A-4A27-BEFA-4A41212FD0BA}" type="presParOf" srcId="{1818C0DB-B61E-4BC5-9BDE-8A04C71D6452}" destId="{5E981306-CED8-41CD-8803-70E592842A8D}" srcOrd="2" destOrd="0" presId="urn:microsoft.com/office/officeart/2008/layout/LinedList"/>
    <dgm:cxn modelId="{4EE9E291-5A72-4695-9317-121F54EE1145}" type="presParOf" srcId="{1818C0DB-B61E-4BC5-9BDE-8A04C71D6452}" destId="{58D351E8-C2F3-4CC6-8095-47B1B1A388BE}" srcOrd="3" destOrd="0" presId="urn:microsoft.com/office/officeart/2008/layout/LinedList"/>
    <dgm:cxn modelId="{C1E3E83B-09F6-4919-B1FC-FEF6C915CE7B}" type="presParOf" srcId="{1818C0DB-B61E-4BC5-9BDE-8A04C71D6452}" destId="{D589C493-4C13-4212-BA48-1CEE109BF2B4}" srcOrd="4" destOrd="0" presId="urn:microsoft.com/office/officeart/2008/layout/LinedList"/>
    <dgm:cxn modelId="{7CA59B49-2E9C-474F-8837-378B843C03C6}" type="presParOf" srcId="{D589C493-4C13-4212-BA48-1CEE109BF2B4}" destId="{37FCCFFE-C553-46E3-A7D3-062170F574F5}" srcOrd="0" destOrd="0" presId="urn:microsoft.com/office/officeart/2008/layout/LinedList"/>
    <dgm:cxn modelId="{A2766C07-0E93-492D-AEF5-38C703F6E394}" type="presParOf" srcId="{D589C493-4C13-4212-BA48-1CEE109BF2B4}" destId="{7EBDA3EE-D176-45E8-9551-26EF467EF579}" srcOrd="1" destOrd="0" presId="urn:microsoft.com/office/officeart/2008/layout/LinedList"/>
    <dgm:cxn modelId="{662AC4DF-3A73-4645-9E7C-443DF9A5DA77}" type="presParOf" srcId="{D589C493-4C13-4212-BA48-1CEE109BF2B4}" destId="{B71BC638-C1EE-4E5E-AA6E-B10719896DDB}" srcOrd="2" destOrd="0" presId="urn:microsoft.com/office/officeart/2008/layout/LinedList"/>
    <dgm:cxn modelId="{5AC4D4D2-900D-404E-9EE3-F13DE5124A70}" type="presParOf" srcId="{1818C0DB-B61E-4BC5-9BDE-8A04C71D6452}" destId="{7B2D3524-AE77-46E3-9BEE-5EDA91E8F737}" srcOrd="5" destOrd="0" presId="urn:microsoft.com/office/officeart/2008/layout/LinedList"/>
    <dgm:cxn modelId="{1DB095ED-DA99-47C0-B3DC-E19188402E6A}" type="presParOf" srcId="{1818C0DB-B61E-4BC5-9BDE-8A04C71D6452}" destId="{26B99157-B2AF-41BA-AFD9-65C74FCA3D49}" srcOrd="6" destOrd="0" presId="urn:microsoft.com/office/officeart/2008/layout/LinedList"/>
  </dgm:cxnLst>
  <dgm:bg/>
  <dgm:whole>
    <a:ln>
      <a:solidFill>
        <a:schemeClr val="tx2">
          <a:lumMod val="75000"/>
        </a:schemeClr>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D5978A-EDE8-48B1-9EFA-B870FCFA2D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91438A-F41A-41EE-97C5-7830C36D0875}">
      <dgm:prSet phldrT="[Text]" custT="1"/>
      <dgm:spPr>
        <a:solidFill>
          <a:schemeClr val="tx2">
            <a:lumMod val="75000"/>
          </a:schemeClr>
        </a:solidFill>
        <a:ln>
          <a:solidFill>
            <a:schemeClr val="tx2">
              <a:lumMod val="75000"/>
            </a:schemeClr>
          </a:solidFill>
        </a:ln>
      </dgm:spPr>
      <dgm:t>
        <a:bodyPr/>
        <a:lstStyle/>
        <a:p>
          <a:r>
            <a:rPr lang="en-US" sz="2200" dirty="0"/>
            <a:t>96,717 SF of 4-inch sidewalks </a:t>
          </a:r>
        </a:p>
      </dgm:t>
    </dgm:pt>
    <dgm:pt modelId="{0A037422-C8B5-41CC-984F-38A3DC50F3DF}" type="parTrans" cxnId="{CA54CC04-6D58-4E42-88F4-B9733E52CAE2}">
      <dgm:prSet/>
      <dgm:spPr/>
      <dgm:t>
        <a:bodyPr/>
        <a:lstStyle/>
        <a:p>
          <a:endParaRPr lang="en-US"/>
        </a:p>
      </dgm:t>
    </dgm:pt>
    <dgm:pt modelId="{C0481546-688B-43D0-8F07-889C0EEEE779}" type="sibTrans" cxnId="{CA54CC04-6D58-4E42-88F4-B9733E52CAE2}">
      <dgm:prSet/>
      <dgm:spPr/>
      <dgm:t>
        <a:bodyPr/>
        <a:lstStyle/>
        <a:p>
          <a:endParaRPr lang="en-US"/>
        </a:p>
      </dgm:t>
    </dgm:pt>
    <dgm:pt modelId="{D154DC40-8D58-474C-B47F-949BB0B3D31B}">
      <dgm:prSet phldrT="[Text]" custT="1"/>
      <dgm:spPr>
        <a:solidFill>
          <a:schemeClr val="tx2">
            <a:lumMod val="75000"/>
          </a:schemeClr>
        </a:solidFill>
      </dgm:spPr>
      <dgm:t>
        <a:bodyPr/>
        <a:lstStyle/>
        <a:p>
          <a:pPr>
            <a:buSzPts val="1000"/>
            <a:buFont typeface="Symbol" panose="05050102010706020507" pitchFamily="18" charset="2"/>
            <a:buChar char=""/>
          </a:pPr>
          <a:r>
            <a:rPr lang="en-US" sz="2200" dirty="0"/>
            <a:t>$1,649,867 invested </a:t>
          </a:r>
        </a:p>
      </dgm:t>
    </dgm:pt>
    <dgm:pt modelId="{1F014406-98DE-4AE0-8E52-DF080F887EFE}" type="parTrans" cxnId="{700D53FE-0286-4544-8269-39D4BAA784D7}">
      <dgm:prSet/>
      <dgm:spPr/>
      <dgm:t>
        <a:bodyPr/>
        <a:lstStyle/>
        <a:p>
          <a:endParaRPr lang="en-US"/>
        </a:p>
      </dgm:t>
    </dgm:pt>
    <dgm:pt modelId="{0F2F7D7D-82ED-45DF-879A-34BF8718D52D}" type="sibTrans" cxnId="{700D53FE-0286-4544-8269-39D4BAA784D7}">
      <dgm:prSet/>
      <dgm:spPr/>
      <dgm:t>
        <a:bodyPr/>
        <a:lstStyle/>
        <a:p>
          <a:endParaRPr lang="en-US"/>
        </a:p>
      </dgm:t>
    </dgm:pt>
    <dgm:pt modelId="{687AE377-7540-40B1-B47E-31233C9FA696}">
      <dgm:prSet phldrT="[Text]" custT="1"/>
      <dgm:spPr>
        <a:solidFill>
          <a:schemeClr val="tx2">
            <a:lumMod val="75000"/>
          </a:schemeClr>
        </a:solidFill>
        <a:ln>
          <a:solidFill>
            <a:schemeClr val="tx2">
              <a:lumMod val="75000"/>
            </a:schemeClr>
          </a:solidFill>
        </a:ln>
      </dgm:spPr>
      <dgm:t>
        <a:bodyPr/>
        <a:lstStyle/>
        <a:p>
          <a:r>
            <a:rPr lang="en-US" sz="2200" dirty="0"/>
            <a:t>208,081 SF of 6-inch sidewalks </a:t>
          </a:r>
        </a:p>
      </dgm:t>
    </dgm:pt>
    <dgm:pt modelId="{9E47267F-B230-42B6-A683-F3965A545C94}" type="parTrans" cxnId="{609B0586-5899-4D54-8F0F-F57CE4AFE206}">
      <dgm:prSet/>
      <dgm:spPr/>
      <dgm:t>
        <a:bodyPr/>
        <a:lstStyle/>
        <a:p>
          <a:endParaRPr lang="en-US"/>
        </a:p>
      </dgm:t>
    </dgm:pt>
    <dgm:pt modelId="{EC08AEB6-7E2A-4CA3-871D-D7A01EE6CBA5}" type="sibTrans" cxnId="{609B0586-5899-4D54-8F0F-F57CE4AFE206}">
      <dgm:prSet/>
      <dgm:spPr/>
      <dgm:t>
        <a:bodyPr/>
        <a:lstStyle/>
        <a:p>
          <a:endParaRPr lang="en-US"/>
        </a:p>
      </dgm:t>
    </dgm:pt>
    <dgm:pt modelId="{E25AB687-162D-4405-A708-BC7BF7C80594}">
      <dgm:prSet phldrT="[Text]" custT="1"/>
      <dgm:spPr>
        <a:solidFill>
          <a:schemeClr val="tx2">
            <a:lumMod val="75000"/>
          </a:schemeClr>
        </a:solidFill>
        <a:ln>
          <a:solidFill>
            <a:schemeClr val="tx2">
              <a:lumMod val="75000"/>
            </a:schemeClr>
          </a:solidFill>
        </a:ln>
      </dgm:spPr>
      <dgm:t>
        <a:bodyPr/>
        <a:lstStyle/>
        <a:p>
          <a:r>
            <a:rPr lang="en-US" sz="2200" dirty="0"/>
            <a:t>5,717 SF of ADA detectable warnings and curb improvements </a:t>
          </a:r>
        </a:p>
      </dgm:t>
    </dgm:pt>
    <dgm:pt modelId="{45B83788-71D7-4FE9-BA9F-46BC4C2E7D4D}" type="parTrans" cxnId="{BD4324DE-6F62-44DE-8785-99326FCE7AE8}">
      <dgm:prSet/>
      <dgm:spPr/>
      <dgm:t>
        <a:bodyPr/>
        <a:lstStyle/>
        <a:p>
          <a:endParaRPr lang="en-US"/>
        </a:p>
      </dgm:t>
    </dgm:pt>
    <dgm:pt modelId="{B9F873E9-C0D4-447D-A6D6-482F9FE4492E}" type="sibTrans" cxnId="{BD4324DE-6F62-44DE-8785-99326FCE7AE8}">
      <dgm:prSet/>
      <dgm:spPr/>
      <dgm:t>
        <a:bodyPr/>
        <a:lstStyle/>
        <a:p>
          <a:endParaRPr lang="en-US"/>
        </a:p>
      </dgm:t>
    </dgm:pt>
    <dgm:pt modelId="{25861D2E-46C5-4338-A6FF-13DEFA1B5641}" type="pres">
      <dgm:prSet presAssocID="{8CD5978A-EDE8-48B1-9EFA-B870FCFA2DE9}" presName="linear" presStyleCnt="0">
        <dgm:presLayoutVars>
          <dgm:dir/>
          <dgm:animLvl val="lvl"/>
          <dgm:resizeHandles val="exact"/>
        </dgm:presLayoutVars>
      </dgm:prSet>
      <dgm:spPr/>
    </dgm:pt>
    <dgm:pt modelId="{B287B3B5-2793-42B3-8796-BF336DF94B80}" type="pres">
      <dgm:prSet presAssocID="{F491438A-F41A-41EE-97C5-7830C36D0875}" presName="parentLin" presStyleCnt="0"/>
      <dgm:spPr/>
    </dgm:pt>
    <dgm:pt modelId="{5BCD6189-6FEC-4A1C-A9D4-0A27DE436AD7}" type="pres">
      <dgm:prSet presAssocID="{F491438A-F41A-41EE-97C5-7830C36D0875}" presName="parentLeftMargin" presStyleLbl="node1" presStyleIdx="0" presStyleCnt="4"/>
      <dgm:spPr/>
    </dgm:pt>
    <dgm:pt modelId="{26DD220D-1B8D-4472-922E-BF3B91263C94}" type="pres">
      <dgm:prSet presAssocID="{F491438A-F41A-41EE-97C5-7830C36D0875}" presName="parentText" presStyleLbl="node1" presStyleIdx="0" presStyleCnt="4" custScaleX="139084" custScaleY="132299">
        <dgm:presLayoutVars>
          <dgm:chMax val="0"/>
          <dgm:bulletEnabled val="1"/>
        </dgm:presLayoutVars>
      </dgm:prSet>
      <dgm:spPr/>
    </dgm:pt>
    <dgm:pt modelId="{98405291-C5B9-4053-A02A-B8483FF27A1B}" type="pres">
      <dgm:prSet presAssocID="{F491438A-F41A-41EE-97C5-7830C36D0875}" presName="negativeSpace" presStyleCnt="0"/>
      <dgm:spPr/>
    </dgm:pt>
    <dgm:pt modelId="{D6A268B3-6C8B-4B78-8CC5-50B9BDA8398C}" type="pres">
      <dgm:prSet presAssocID="{F491438A-F41A-41EE-97C5-7830C36D0875}" presName="childText" presStyleLbl="conFgAcc1" presStyleIdx="0" presStyleCnt="4">
        <dgm:presLayoutVars>
          <dgm:bulletEnabled val="1"/>
        </dgm:presLayoutVars>
      </dgm:prSet>
      <dgm:spPr>
        <a:ln>
          <a:solidFill>
            <a:schemeClr val="tx2">
              <a:lumMod val="75000"/>
            </a:schemeClr>
          </a:solidFill>
        </a:ln>
      </dgm:spPr>
    </dgm:pt>
    <dgm:pt modelId="{C058C6AC-19E8-4547-A4C9-C5A298434C75}" type="pres">
      <dgm:prSet presAssocID="{C0481546-688B-43D0-8F07-889C0EEEE779}" presName="spaceBetweenRectangles" presStyleCnt="0"/>
      <dgm:spPr/>
    </dgm:pt>
    <dgm:pt modelId="{F49ABC05-501A-4106-B813-88C63337BC8D}" type="pres">
      <dgm:prSet presAssocID="{687AE377-7540-40B1-B47E-31233C9FA696}" presName="parentLin" presStyleCnt="0"/>
      <dgm:spPr/>
    </dgm:pt>
    <dgm:pt modelId="{ADE37C81-9FF3-4F3A-BBB5-5E3B049220E5}" type="pres">
      <dgm:prSet presAssocID="{687AE377-7540-40B1-B47E-31233C9FA696}" presName="parentLeftMargin" presStyleLbl="node1" presStyleIdx="0" presStyleCnt="4"/>
      <dgm:spPr/>
    </dgm:pt>
    <dgm:pt modelId="{0E20EAB0-0D9D-4712-A921-6328A3AC7061}" type="pres">
      <dgm:prSet presAssocID="{687AE377-7540-40B1-B47E-31233C9FA696}" presName="parentText" presStyleLbl="node1" presStyleIdx="1" presStyleCnt="4" custScaleX="137303" custScaleY="178861">
        <dgm:presLayoutVars>
          <dgm:chMax val="0"/>
          <dgm:bulletEnabled val="1"/>
        </dgm:presLayoutVars>
      </dgm:prSet>
      <dgm:spPr/>
    </dgm:pt>
    <dgm:pt modelId="{16B8BFB6-C1E4-41FD-815B-F563EA0C98EE}" type="pres">
      <dgm:prSet presAssocID="{687AE377-7540-40B1-B47E-31233C9FA696}" presName="negativeSpace" presStyleCnt="0"/>
      <dgm:spPr/>
    </dgm:pt>
    <dgm:pt modelId="{2938B6A4-530D-4D95-8D34-295DDE35D724}" type="pres">
      <dgm:prSet presAssocID="{687AE377-7540-40B1-B47E-31233C9FA696}" presName="childText" presStyleLbl="conFgAcc1" presStyleIdx="1" presStyleCnt="4">
        <dgm:presLayoutVars>
          <dgm:bulletEnabled val="1"/>
        </dgm:presLayoutVars>
      </dgm:prSet>
      <dgm:spPr/>
    </dgm:pt>
    <dgm:pt modelId="{D7B34622-5707-450C-AFB3-CDC9FC2B0C79}" type="pres">
      <dgm:prSet presAssocID="{EC08AEB6-7E2A-4CA3-871D-D7A01EE6CBA5}" presName="spaceBetweenRectangles" presStyleCnt="0"/>
      <dgm:spPr/>
    </dgm:pt>
    <dgm:pt modelId="{CA939148-1D32-4238-A369-6DC3442E65A0}" type="pres">
      <dgm:prSet presAssocID="{E25AB687-162D-4405-A708-BC7BF7C80594}" presName="parentLin" presStyleCnt="0"/>
      <dgm:spPr/>
    </dgm:pt>
    <dgm:pt modelId="{08CB4871-9CD4-4ACE-A4FA-C34AB96B6EA3}" type="pres">
      <dgm:prSet presAssocID="{E25AB687-162D-4405-A708-BC7BF7C80594}" presName="parentLeftMargin" presStyleLbl="node1" presStyleIdx="1" presStyleCnt="4"/>
      <dgm:spPr/>
    </dgm:pt>
    <dgm:pt modelId="{FDED6BB4-5C26-4B0B-9431-FD7C4722217D}" type="pres">
      <dgm:prSet presAssocID="{E25AB687-162D-4405-A708-BC7BF7C80594}" presName="parentText" presStyleLbl="node1" presStyleIdx="2" presStyleCnt="4" custScaleX="139465" custScaleY="143810">
        <dgm:presLayoutVars>
          <dgm:chMax val="0"/>
          <dgm:bulletEnabled val="1"/>
        </dgm:presLayoutVars>
      </dgm:prSet>
      <dgm:spPr/>
    </dgm:pt>
    <dgm:pt modelId="{2BA3F692-2E0C-453D-B52B-475087184B96}" type="pres">
      <dgm:prSet presAssocID="{E25AB687-162D-4405-A708-BC7BF7C80594}" presName="negativeSpace" presStyleCnt="0"/>
      <dgm:spPr/>
    </dgm:pt>
    <dgm:pt modelId="{F0EEC8BB-AE8D-4ECD-8785-31CCABAF5DF5}" type="pres">
      <dgm:prSet presAssocID="{E25AB687-162D-4405-A708-BC7BF7C80594}" presName="childText" presStyleLbl="conFgAcc1" presStyleIdx="2" presStyleCnt="4">
        <dgm:presLayoutVars>
          <dgm:bulletEnabled val="1"/>
        </dgm:presLayoutVars>
      </dgm:prSet>
      <dgm:spPr/>
    </dgm:pt>
    <dgm:pt modelId="{7C03706F-AEA5-41BB-B582-04DB831970F0}" type="pres">
      <dgm:prSet presAssocID="{B9F873E9-C0D4-447D-A6D6-482F9FE4492E}" presName="spaceBetweenRectangles" presStyleCnt="0"/>
      <dgm:spPr/>
    </dgm:pt>
    <dgm:pt modelId="{9AADC81F-D3B5-4710-B653-91CEAF840450}" type="pres">
      <dgm:prSet presAssocID="{D154DC40-8D58-474C-B47F-949BB0B3D31B}" presName="parentLin" presStyleCnt="0"/>
      <dgm:spPr/>
    </dgm:pt>
    <dgm:pt modelId="{C14EA7EB-8DAA-4237-A865-57136386B982}" type="pres">
      <dgm:prSet presAssocID="{D154DC40-8D58-474C-B47F-949BB0B3D31B}" presName="parentLeftMargin" presStyleLbl="node1" presStyleIdx="2" presStyleCnt="4"/>
      <dgm:spPr/>
    </dgm:pt>
    <dgm:pt modelId="{B10A3A31-6DA0-425B-9D54-80C8CECCC139}" type="pres">
      <dgm:prSet presAssocID="{D154DC40-8D58-474C-B47F-949BB0B3D31B}" presName="parentText" presStyleLbl="node1" presStyleIdx="3" presStyleCnt="4" custScaleX="135472">
        <dgm:presLayoutVars>
          <dgm:chMax val="0"/>
          <dgm:bulletEnabled val="1"/>
        </dgm:presLayoutVars>
      </dgm:prSet>
      <dgm:spPr/>
    </dgm:pt>
    <dgm:pt modelId="{84D234B0-0EC2-4D71-9741-E04E7FC5A710}" type="pres">
      <dgm:prSet presAssocID="{D154DC40-8D58-474C-B47F-949BB0B3D31B}" presName="negativeSpace" presStyleCnt="0"/>
      <dgm:spPr/>
    </dgm:pt>
    <dgm:pt modelId="{EC4EF462-440D-448F-9781-93EC8B1AD413}" type="pres">
      <dgm:prSet presAssocID="{D154DC40-8D58-474C-B47F-949BB0B3D31B}" presName="childText" presStyleLbl="conFgAcc1" presStyleIdx="3" presStyleCnt="4">
        <dgm:presLayoutVars>
          <dgm:bulletEnabled val="1"/>
        </dgm:presLayoutVars>
      </dgm:prSet>
      <dgm:spPr/>
    </dgm:pt>
  </dgm:ptLst>
  <dgm:cxnLst>
    <dgm:cxn modelId="{CA54CC04-6D58-4E42-88F4-B9733E52CAE2}" srcId="{8CD5978A-EDE8-48B1-9EFA-B870FCFA2DE9}" destId="{F491438A-F41A-41EE-97C5-7830C36D0875}" srcOrd="0" destOrd="0" parTransId="{0A037422-C8B5-41CC-984F-38A3DC50F3DF}" sibTransId="{C0481546-688B-43D0-8F07-889C0EEEE779}"/>
    <dgm:cxn modelId="{C24F8D10-8378-4CCE-AAE8-0F394C5FED7F}" type="presOf" srcId="{E25AB687-162D-4405-A708-BC7BF7C80594}" destId="{08CB4871-9CD4-4ACE-A4FA-C34AB96B6EA3}" srcOrd="0" destOrd="0" presId="urn:microsoft.com/office/officeart/2005/8/layout/list1"/>
    <dgm:cxn modelId="{503D144B-3E9D-49A8-9359-93E78FD1B0A3}" type="presOf" srcId="{F491438A-F41A-41EE-97C5-7830C36D0875}" destId="{5BCD6189-6FEC-4A1C-A9D4-0A27DE436AD7}" srcOrd="0" destOrd="0" presId="urn:microsoft.com/office/officeart/2005/8/layout/list1"/>
    <dgm:cxn modelId="{AA9A577E-84A6-48C7-8C2B-932661A93091}" type="presOf" srcId="{687AE377-7540-40B1-B47E-31233C9FA696}" destId="{ADE37C81-9FF3-4F3A-BBB5-5E3B049220E5}" srcOrd="0" destOrd="0" presId="urn:microsoft.com/office/officeart/2005/8/layout/list1"/>
    <dgm:cxn modelId="{609B0586-5899-4D54-8F0F-F57CE4AFE206}" srcId="{8CD5978A-EDE8-48B1-9EFA-B870FCFA2DE9}" destId="{687AE377-7540-40B1-B47E-31233C9FA696}" srcOrd="1" destOrd="0" parTransId="{9E47267F-B230-42B6-A683-F3965A545C94}" sibTransId="{EC08AEB6-7E2A-4CA3-871D-D7A01EE6CBA5}"/>
    <dgm:cxn modelId="{245CFD94-9164-41B3-AABD-F7795DF07DAE}" type="presOf" srcId="{E25AB687-162D-4405-A708-BC7BF7C80594}" destId="{FDED6BB4-5C26-4B0B-9431-FD7C4722217D}" srcOrd="1" destOrd="0" presId="urn:microsoft.com/office/officeart/2005/8/layout/list1"/>
    <dgm:cxn modelId="{CEDCEC95-1F47-48F1-ACA4-BB570080ED70}" type="presOf" srcId="{D154DC40-8D58-474C-B47F-949BB0B3D31B}" destId="{B10A3A31-6DA0-425B-9D54-80C8CECCC139}" srcOrd="1" destOrd="0" presId="urn:microsoft.com/office/officeart/2005/8/layout/list1"/>
    <dgm:cxn modelId="{DD228D9B-C7FE-42E7-A742-84CA2ACA83D5}" type="presOf" srcId="{D154DC40-8D58-474C-B47F-949BB0B3D31B}" destId="{C14EA7EB-8DAA-4237-A865-57136386B982}" srcOrd="0" destOrd="0" presId="urn:microsoft.com/office/officeart/2005/8/layout/list1"/>
    <dgm:cxn modelId="{BF4E2C9F-7284-405B-A14E-3CCB894F9867}" type="presOf" srcId="{8CD5978A-EDE8-48B1-9EFA-B870FCFA2DE9}" destId="{25861D2E-46C5-4338-A6FF-13DEFA1B5641}" srcOrd="0" destOrd="0" presId="urn:microsoft.com/office/officeart/2005/8/layout/list1"/>
    <dgm:cxn modelId="{58EB07CD-A029-41A2-B257-EA0A003C95BA}" type="presOf" srcId="{687AE377-7540-40B1-B47E-31233C9FA696}" destId="{0E20EAB0-0D9D-4712-A921-6328A3AC7061}" srcOrd="1" destOrd="0" presId="urn:microsoft.com/office/officeart/2005/8/layout/list1"/>
    <dgm:cxn modelId="{F6A080D2-6658-4655-B37A-91845D51273D}" type="presOf" srcId="{F491438A-F41A-41EE-97C5-7830C36D0875}" destId="{26DD220D-1B8D-4472-922E-BF3B91263C94}" srcOrd="1" destOrd="0" presId="urn:microsoft.com/office/officeart/2005/8/layout/list1"/>
    <dgm:cxn modelId="{BD4324DE-6F62-44DE-8785-99326FCE7AE8}" srcId="{8CD5978A-EDE8-48B1-9EFA-B870FCFA2DE9}" destId="{E25AB687-162D-4405-A708-BC7BF7C80594}" srcOrd="2" destOrd="0" parTransId="{45B83788-71D7-4FE9-BA9F-46BC4C2E7D4D}" sibTransId="{B9F873E9-C0D4-447D-A6D6-482F9FE4492E}"/>
    <dgm:cxn modelId="{700D53FE-0286-4544-8269-39D4BAA784D7}" srcId="{8CD5978A-EDE8-48B1-9EFA-B870FCFA2DE9}" destId="{D154DC40-8D58-474C-B47F-949BB0B3D31B}" srcOrd="3" destOrd="0" parTransId="{1F014406-98DE-4AE0-8E52-DF080F887EFE}" sibTransId="{0F2F7D7D-82ED-45DF-879A-34BF8718D52D}"/>
    <dgm:cxn modelId="{16BFBC84-9066-48F6-9799-BC12A695C97F}" type="presParOf" srcId="{25861D2E-46C5-4338-A6FF-13DEFA1B5641}" destId="{B287B3B5-2793-42B3-8796-BF336DF94B80}" srcOrd="0" destOrd="0" presId="urn:microsoft.com/office/officeart/2005/8/layout/list1"/>
    <dgm:cxn modelId="{FB7CF4AF-3772-4670-B914-A8BABFA50DB6}" type="presParOf" srcId="{B287B3B5-2793-42B3-8796-BF336DF94B80}" destId="{5BCD6189-6FEC-4A1C-A9D4-0A27DE436AD7}" srcOrd="0" destOrd="0" presId="urn:microsoft.com/office/officeart/2005/8/layout/list1"/>
    <dgm:cxn modelId="{66A2F887-89DC-469D-B802-9B9180DFAE5B}" type="presParOf" srcId="{B287B3B5-2793-42B3-8796-BF336DF94B80}" destId="{26DD220D-1B8D-4472-922E-BF3B91263C94}" srcOrd="1" destOrd="0" presId="urn:microsoft.com/office/officeart/2005/8/layout/list1"/>
    <dgm:cxn modelId="{E3E52BB8-6B6B-43A6-93B0-54694DE753CC}" type="presParOf" srcId="{25861D2E-46C5-4338-A6FF-13DEFA1B5641}" destId="{98405291-C5B9-4053-A02A-B8483FF27A1B}" srcOrd="1" destOrd="0" presId="urn:microsoft.com/office/officeart/2005/8/layout/list1"/>
    <dgm:cxn modelId="{F9BA7CF6-0FDC-45FA-A97F-FCC61D694529}" type="presParOf" srcId="{25861D2E-46C5-4338-A6FF-13DEFA1B5641}" destId="{D6A268B3-6C8B-4B78-8CC5-50B9BDA8398C}" srcOrd="2" destOrd="0" presId="urn:microsoft.com/office/officeart/2005/8/layout/list1"/>
    <dgm:cxn modelId="{75899F7A-669A-43EC-803B-6CB24323C9D0}" type="presParOf" srcId="{25861D2E-46C5-4338-A6FF-13DEFA1B5641}" destId="{C058C6AC-19E8-4547-A4C9-C5A298434C75}" srcOrd="3" destOrd="0" presId="urn:microsoft.com/office/officeart/2005/8/layout/list1"/>
    <dgm:cxn modelId="{C0917F42-F3BD-484C-B01D-37904FDF568A}" type="presParOf" srcId="{25861D2E-46C5-4338-A6FF-13DEFA1B5641}" destId="{F49ABC05-501A-4106-B813-88C63337BC8D}" srcOrd="4" destOrd="0" presId="urn:microsoft.com/office/officeart/2005/8/layout/list1"/>
    <dgm:cxn modelId="{FAB47F4F-1022-490F-9BA3-7A302DE6B08C}" type="presParOf" srcId="{F49ABC05-501A-4106-B813-88C63337BC8D}" destId="{ADE37C81-9FF3-4F3A-BBB5-5E3B049220E5}" srcOrd="0" destOrd="0" presId="urn:microsoft.com/office/officeart/2005/8/layout/list1"/>
    <dgm:cxn modelId="{69CE084B-67B2-44BC-B765-630AE26773BB}" type="presParOf" srcId="{F49ABC05-501A-4106-B813-88C63337BC8D}" destId="{0E20EAB0-0D9D-4712-A921-6328A3AC7061}" srcOrd="1" destOrd="0" presId="urn:microsoft.com/office/officeart/2005/8/layout/list1"/>
    <dgm:cxn modelId="{FD47DE8A-5289-4DB2-B695-D1851878DAD0}" type="presParOf" srcId="{25861D2E-46C5-4338-A6FF-13DEFA1B5641}" destId="{16B8BFB6-C1E4-41FD-815B-F563EA0C98EE}" srcOrd="5" destOrd="0" presId="urn:microsoft.com/office/officeart/2005/8/layout/list1"/>
    <dgm:cxn modelId="{777F32C6-8B76-455E-995F-56E5B240F452}" type="presParOf" srcId="{25861D2E-46C5-4338-A6FF-13DEFA1B5641}" destId="{2938B6A4-530D-4D95-8D34-295DDE35D724}" srcOrd="6" destOrd="0" presId="urn:microsoft.com/office/officeart/2005/8/layout/list1"/>
    <dgm:cxn modelId="{3B5C70DE-DFEB-4EDB-B67F-6622697A74B9}" type="presParOf" srcId="{25861D2E-46C5-4338-A6FF-13DEFA1B5641}" destId="{D7B34622-5707-450C-AFB3-CDC9FC2B0C79}" srcOrd="7" destOrd="0" presId="urn:microsoft.com/office/officeart/2005/8/layout/list1"/>
    <dgm:cxn modelId="{CF20F34C-FE11-450B-AD22-BEBDA941207F}" type="presParOf" srcId="{25861D2E-46C5-4338-A6FF-13DEFA1B5641}" destId="{CA939148-1D32-4238-A369-6DC3442E65A0}" srcOrd="8" destOrd="0" presId="urn:microsoft.com/office/officeart/2005/8/layout/list1"/>
    <dgm:cxn modelId="{A67F064A-DC87-4E7A-997C-1478FEA02298}" type="presParOf" srcId="{CA939148-1D32-4238-A369-6DC3442E65A0}" destId="{08CB4871-9CD4-4ACE-A4FA-C34AB96B6EA3}" srcOrd="0" destOrd="0" presId="urn:microsoft.com/office/officeart/2005/8/layout/list1"/>
    <dgm:cxn modelId="{AFE2C3A5-642B-4E10-A178-9C0D55806E05}" type="presParOf" srcId="{CA939148-1D32-4238-A369-6DC3442E65A0}" destId="{FDED6BB4-5C26-4B0B-9431-FD7C4722217D}" srcOrd="1" destOrd="0" presId="urn:microsoft.com/office/officeart/2005/8/layout/list1"/>
    <dgm:cxn modelId="{F04BB181-9135-4666-B374-42072BD13E8F}" type="presParOf" srcId="{25861D2E-46C5-4338-A6FF-13DEFA1B5641}" destId="{2BA3F692-2E0C-453D-B52B-475087184B96}" srcOrd="9" destOrd="0" presId="urn:microsoft.com/office/officeart/2005/8/layout/list1"/>
    <dgm:cxn modelId="{6799B7B3-B2ED-49C1-BBF2-B3FF2DF3FF7F}" type="presParOf" srcId="{25861D2E-46C5-4338-A6FF-13DEFA1B5641}" destId="{F0EEC8BB-AE8D-4ECD-8785-31CCABAF5DF5}" srcOrd="10" destOrd="0" presId="urn:microsoft.com/office/officeart/2005/8/layout/list1"/>
    <dgm:cxn modelId="{50109F1A-66B9-45BD-AB84-250EAA5F99AD}" type="presParOf" srcId="{25861D2E-46C5-4338-A6FF-13DEFA1B5641}" destId="{7C03706F-AEA5-41BB-B582-04DB831970F0}" srcOrd="11" destOrd="0" presId="urn:microsoft.com/office/officeart/2005/8/layout/list1"/>
    <dgm:cxn modelId="{D49E574B-62B1-460D-A977-D5AB9751B49D}" type="presParOf" srcId="{25861D2E-46C5-4338-A6FF-13DEFA1B5641}" destId="{9AADC81F-D3B5-4710-B653-91CEAF840450}" srcOrd="12" destOrd="0" presId="urn:microsoft.com/office/officeart/2005/8/layout/list1"/>
    <dgm:cxn modelId="{D479407B-468C-4AFB-9A50-95614A599697}" type="presParOf" srcId="{9AADC81F-D3B5-4710-B653-91CEAF840450}" destId="{C14EA7EB-8DAA-4237-A865-57136386B982}" srcOrd="0" destOrd="0" presId="urn:microsoft.com/office/officeart/2005/8/layout/list1"/>
    <dgm:cxn modelId="{76DCBA11-83F8-4DE0-94D1-AD7792F41804}" type="presParOf" srcId="{9AADC81F-D3B5-4710-B653-91CEAF840450}" destId="{B10A3A31-6DA0-425B-9D54-80C8CECCC139}" srcOrd="1" destOrd="0" presId="urn:microsoft.com/office/officeart/2005/8/layout/list1"/>
    <dgm:cxn modelId="{E7C89CCA-A2EF-44BD-85F8-522F8A8E65F9}" type="presParOf" srcId="{25861D2E-46C5-4338-A6FF-13DEFA1B5641}" destId="{84D234B0-0EC2-4D71-9741-E04E7FC5A710}" srcOrd="13" destOrd="0" presId="urn:microsoft.com/office/officeart/2005/8/layout/list1"/>
    <dgm:cxn modelId="{DF1E4A94-A906-4A5D-9C2D-883CB92D8A19}" type="presParOf" srcId="{25861D2E-46C5-4338-A6FF-13DEFA1B5641}" destId="{EC4EF462-440D-448F-9781-93EC8B1AD413}" srcOrd="14" destOrd="0" presId="urn:microsoft.com/office/officeart/2005/8/layout/list1"/>
  </dgm:cxnLst>
  <dgm:bg/>
  <dgm:whole>
    <a:ln>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D5978A-EDE8-48B1-9EFA-B870FCFA2D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91438A-F41A-41EE-97C5-7830C36D0875}">
      <dgm:prSet phldrT="[Text]" custT="1"/>
      <dgm:spPr>
        <a:solidFill>
          <a:schemeClr val="tx2">
            <a:lumMod val="75000"/>
          </a:schemeClr>
        </a:solidFill>
        <a:ln>
          <a:solidFill>
            <a:schemeClr val="tx2">
              <a:lumMod val="75000"/>
            </a:schemeClr>
          </a:solidFill>
        </a:ln>
      </dgm:spPr>
      <dgm:t>
        <a:bodyPr/>
        <a:lstStyle/>
        <a:p>
          <a:r>
            <a:rPr lang="en-US" sz="2200" dirty="0"/>
            <a:t>Estimated 862 affordable housing units supported</a:t>
          </a:r>
        </a:p>
      </dgm:t>
    </dgm:pt>
    <dgm:pt modelId="{0A037422-C8B5-41CC-984F-38A3DC50F3DF}" type="parTrans" cxnId="{CA54CC04-6D58-4E42-88F4-B9733E52CAE2}">
      <dgm:prSet/>
      <dgm:spPr/>
      <dgm:t>
        <a:bodyPr/>
        <a:lstStyle/>
        <a:p>
          <a:endParaRPr lang="en-US"/>
        </a:p>
      </dgm:t>
    </dgm:pt>
    <dgm:pt modelId="{C0481546-688B-43D0-8F07-889C0EEEE779}" type="sibTrans" cxnId="{CA54CC04-6D58-4E42-88F4-B9733E52CAE2}">
      <dgm:prSet/>
      <dgm:spPr/>
      <dgm:t>
        <a:bodyPr/>
        <a:lstStyle/>
        <a:p>
          <a:endParaRPr lang="en-US"/>
        </a:p>
      </dgm:t>
    </dgm:pt>
    <dgm:pt modelId="{D154DC40-8D58-474C-B47F-949BB0B3D31B}">
      <dgm:prSet phldrT="[Text]" custT="1"/>
      <dgm:spPr>
        <a:solidFill>
          <a:schemeClr val="tx2">
            <a:lumMod val="75000"/>
          </a:schemeClr>
        </a:solidFill>
      </dgm:spPr>
      <dgm:t>
        <a:bodyPr/>
        <a:lstStyle/>
        <a:p>
          <a:pPr>
            <a:buSzPts val="1000"/>
            <a:buFont typeface="Symbol" panose="05050102010706020507" pitchFamily="18" charset="2"/>
            <a:buChar char=""/>
          </a:pPr>
          <a:r>
            <a:rPr lang="en-US" sz="2200" dirty="0"/>
            <a:t>$9,027,717 expended to date </a:t>
          </a:r>
        </a:p>
      </dgm:t>
    </dgm:pt>
    <dgm:pt modelId="{1F014406-98DE-4AE0-8E52-DF080F887EFE}" type="parTrans" cxnId="{700D53FE-0286-4544-8269-39D4BAA784D7}">
      <dgm:prSet/>
      <dgm:spPr/>
      <dgm:t>
        <a:bodyPr/>
        <a:lstStyle/>
        <a:p>
          <a:endParaRPr lang="en-US"/>
        </a:p>
      </dgm:t>
    </dgm:pt>
    <dgm:pt modelId="{0F2F7D7D-82ED-45DF-879A-34BF8718D52D}" type="sibTrans" cxnId="{700D53FE-0286-4544-8269-39D4BAA784D7}">
      <dgm:prSet/>
      <dgm:spPr/>
      <dgm:t>
        <a:bodyPr/>
        <a:lstStyle/>
        <a:p>
          <a:endParaRPr lang="en-US"/>
        </a:p>
      </dgm:t>
    </dgm:pt>
    <dgm:pt modelId="{D375F538-6C65-4842-BDA5-366515E984B4}">
      <dgm:prSet phldrT="[Text]"/>
      <dgm:spPr>
        <a:ln>
          <a:solidFill>
            <a:schemeClr val="tx2">
              <a:lumMod val="75000"/>
            </a:schemeClr>
          </a:solidFill>
        </a:ln>
      </dgm:spPr>
      <dgm:t>
        <a:bodyPr/>
        <a:lstStyle/>
        <a:p>
          <a:endParaRPr lang="en-US" sz="1200" dirty="0"/>
        </a:p>
      </dgm:t>
    </dgm:pt>
    <dgm:pt modelId="{5EDAAB3A-F94C-464D-B818-0F53F3B01E2E}" type="parTrans" cxnId="{CC891CA4-C628-4D9D-9E34-524AD0329864}">
      <dgm:prSet/>
      <dgm:spPr/>
      <dgm:t>
        <a:bodyPr/>
        <a:lstStyle/>
        <a:p>
          <a:endParaRPr lang="en-US"/>
        </a:p>
      </dgm:t>
    </dgm:pt>
    <dgm:pt modelId="{80812D66-D9DD-4C20-9042-695101E29EE3}" type="sibTrans" cxnId="{CC891CA4-C628-4D9D-9E34-524AD0329864}">
      <dgm:prSet/>
      <dgm:spPr/>
      <dgm:t>
        <a:bodyPr/>
        <a:lstStyle/>
        <a:p>
          <a:endParaRPr lang="en-US"/>
        </a:p>
      </dgm:t>
    </dgm:pt>
    <dgm:pt modelId="{B1DD97F8-C953-4CC7-AC1C-B1E1332BA498}">
      <dgm:prSet phldrT="[Text]" custT="1"/>
      <dgm:spPr>
        <a:solidFill>
          <a:schemeClr val="tx2">
            <a:lumMod val="75000"/>
          </a:schemeClr>
        </a:solidFill>
        <a:ln>
          <a:solidFill>
            <a:schemeClr val="tx2">
              <a:lumMod val="75000"/>
            </a:schemeClr>
          </a:solidFill>
        </a:ln>
      </dgm:spPr>
      <dgm:t>
        <a:bodyPr/>
        <a:lstStyle/>
        <a:p>
          <a:r>
            <a:rPr lang="en-US" sz="2200" dirty="0"/>
            <a:t>$1,280,000 encumbered (Hillcrest Village &amp; Residences at Beverly Place) </a:t>
          </a:r>
        </a:p>
      </dgm:t>
    </dgm:pt>
    <dgm:pt modelId="{0F8B32D6-03B9-4B96-97B1-383353F811A9}" type="parTrans" cxnId="{0B064BF2-5157-4837-92A3-B6B1A6FE6510}">
      <dgm:prSet/>
      <dgm:spPr/>
      <dgm:t>
        <a:bodyPr/>
        <a:lstStyle/>
        <a:p>
          <a:endParaRPr lang="en-US"/>
        </a:p>
      </dgm:t>
    </dgm:pt>
    <dgm:pt modelId="{6C969B7C-0DCB-4113-B2F8-141F17FF2B5C}" type="sibTrans" cxnId="{0B064BF2-5157-4837-92A3-B6B1A6FE6510}">
      <dgm:prSet/>
      <dgm:spPr/>
      <dgm:t>
        <a:bodyPr/>
        <a:lstStyle/>
        <a:p>
          <a:endParaRPr lang="en-US"/>
        </a:p>
      </dgm:t>
    </dgm:pt>
    <dgm:pt modelId="{25861D2E-46C5-4338-A6FF-13DEFA1B5641}" type="pres">
      <dgm:prSet presAssocID="{8CD5978A-EDE8-48B1-9EFA-B870FCFA2DE9}" presName="linear" presStyleCnt="0">
        <dgm:presLayoutVars>
          <dgm:dir/>
          <dgm:animLvl val="lvl"/>
          <dgm:resizeHandles val="exact"/>
        </dgm:presLayoutVars>
      </dgm:prSet>
      <dgm:spPr/>
    </dgm:pt>
    <dgm:pt modelId="{B287B3B5-2793-42B3-8796-BF336DF94B80}" type="pres">
      <dgm:prSet presAssocID="{F491438A-F41A-41EE-97C5-7830C36D0875}" presName="parentLin" presStyleCnt="0"/>
      <dgm:spPr/>
    </dgm:pt>
    <dgm:pt modelId="{5BCD6189-6FEC-4A1C-A9D4-0A27DE436AD7}" type="pres">
      <dgm:prSet presAssocID="{F491438A-F41A-41EE-97C5-7830C36D0875}" presName="parentLeftMargin" presStyleLbl="node1" presStyleIdx="0" presStyleCnt="3"/>
      <dgm:spPr/>
    </dgm:pt>
    <dgm:pt modelId="{26DD220D-1B8D-4472-922E-BF3B91263C94}" type="pres">
      <dgm:prSet presAssocID="{F491438A-F41A-41EE-97C5-7830C36D0875}" presName="parentText" presStyleLbl="node1" presStyleIdx="0" presStyleCnt="3" custScaleX="132345" custScaleY="132299">
        <dgm:presLayoutVars>
          <dgm:chMax val="0"/>
          <dgm:bulletEnabled val="1"/>
        </dgm:presLayoutVars>
      </dgm:prSet>
      <dgm:spPr/>
    </dgm:pt>
    <dgm:pt modelId="{98405291-C5B9-4053-A02A-B8483FF27A1B}" type="pres">
      <dgm:prSet presAssocID="{F491438A-F41A-41EE-97C5-7830C36D0875}" presName="negativeSpace" presStyleCnt="0"/>
      <dgm:spPr/>
    </dgm:pt>
    <dgm:pt modelId="{D6A268B3-6C8B-4B78-8CC5-50B9BDA8398C}" type="pres">
      <dgm:prSet presAssocID="{F491438A-F41A-41EE-97C5-7830C36D0875}" presName="childText" presStyleLbl="conFgAcc1" presStyleIdx="0" presStyleCnt="3">
        <dgm:presLayoutVars>
          <dgm:bulletEnabled val="1"/>
        </dgm:presLayoutVars>
      </dgm:prSet>
      <dgm:spPr>
        <a:ln>
          <a:solidFill>
            <a:schemeClr val="tx2">
              <a:lumMod val="75000"/>
            </a:schemeClr>
          </a:solidFill>
        </a:ln>
      </dgm:spPr>
    </dgm:pt>
    <dgm:pt modelId="{C058C6AC-19E8-4547-A4C9-C5A298434C75}" type="pres">
      <dgm:prSet presAssocID="{C0481546-688B-43D0-8F07-889C0EEEE779}" presName="spaceBetweenRectangles" presStyleCnt="0"/>
      <dgm:spPr/>
    </dgm:pt>
    <dgm:pt modelId="{4E1C6DFA-D723-40AC-802E-D0598F8EEDE9}" type="pres">
      <dgm:prSet presAssocID="{B1DD97F8-C953-4CC7-AC1C-B1E1332BA498}" presName="parentLin" presStyleCnt="0"/>
      <dgm:spPr/>
    </dgm:pt>
    <dgm:pt modelId="{F360A1B8-673B-4514-A8F9-9321888D4311}" type="pres">
      <dgm:prSet presAssocID="{B1DD97F8-C953-4CC7-AC1C-B1E1332BA498}" presName="parentLeftMargin" presStyleLbl="node1" presStyleIdx="0" presStyleCnt="3"/>
      <dgm:spPr/>
    </dgm:pt>
    <dgm:pt modelId="{8FD3E2E9-2E96-4C54-88BD-862409CDCC07}" type="pres">
      <dgm:prSet presAssocID="{B1DD97F8-C953-4CC7-AC1C-B1E1332BA498}" presName="parentText" presStyleLbl="node1" presStyleIdx="1" presStyleCnt="3" custScaleX="133715">
        <dgm:presLayoutVars>
          <dgm:chMax val="0"/>
          <dgm:bulletEnabled val="1"/>
        </dgm:presLayoutVars>
      </dgm:prSet>
      <dgm:spPr/>
    </dgm:pt>
    <dgm:pt modelId="{03988EB5-18CA-40CE-ACDB-7F75943E17D8}" type="pres">
      <dgm:prSet presAssocID="{B1DD97F8-C953-4CC7-AC1C-B1E1332BA498}" presName="negativeSpace" presStyleCnt="0"/>
      <dgm:spPr/>
    </dgm:pt>
    <dgm:pt modelId="{4B60641D-8C22-4840-8DF9-399706E9A25F}" type="pres">
      <dgm:prSet presAssocID="{B1DD97F8-C953-4CC7-AC1C-B1E1332BA498}" presName="childText" presStyleLbl="conFgAcc1" presStyleIdx="1" presStyleCnt="3">
        <dgm:presLayoutVars>
          <dgm:bulletEnabled val="1"/>
        </dgm:presLayoutVars>
      </dgm:prSet>
      <dgm:spPr/>
    </dgm:pt>
    <dgm:pt modelId="{5C4C4056-BF65-4449-8CFD-E0842AB8DE9C}" type="pres">
      <dgm:prSet presAssocID="{6C969B7C-0DCB-4113-B2F8-141F17FF2B5C}" presName="spaceBetweenRectangles" presStyleCnt="0"/>
      <dgm:spPr/>
    </dgm:pt>
    <dgm:pt modelId="{9AADC81F-D3B5-4710-B653-91CEAF840450}" type="pres">
      <dgm:prSet presAssocID="{D154DC40-8D58-474C-B47F-949BB0B3D31B}" presName="parentLin" presStyleCnt="0"/>
      <dgm:spPr/>
    </dgm:pt>
    <dgm:pt modelId="{C14EA7EB-8DAA-4237-A865-57136386B982}" type="pres">
      <dgm:prSet presAssocID="{D154DC40-8D58-474C-B47F-949BB0B3D31B}" presName="parentLeftMargin" presStyleLbl="node1" presStyleIdx="1" presStyleCnt="3"/>
      <dgm:spPr/>
    </dgm:pt>
    <dgm:pt modelId="{B10A3A31-6DA0-425B-9D54-80C8CECCC139}" type="pres">
      <dgm:prSet presAssocID="{D154DC40-8D58-474C-B47F-949BB0B3D31B}" presName="parentText" presStyleLbl="node1" presStyleIdx="2" presStyleCnt="3" custScaleX="132345">
        <dgm:presLayoutVars>
          <dgm:chMax val="0"/>
          <dgm:bulletEnabled val="1"/>
        </dgm:presLayoutVars>
      </dgm:prSet>
      <dgm:spPr/>
    </dgm:pt>
    <dgm:pt modelId="{84D234B0-0EC2-4D71-9741-E04E7FC5A710}" type="pres">
      <dgm:prSet presAssocID="{D154DC40-8D58-474C-B47F-949BB0B3D31B}" presName="negativeSpace" presStyleCnt="0"/>
      <dgm:spPr/>
    </dgm:pt>
    <dgm:pt modelId="{EC4EF462-440D-448F-9781-93EC8B1AD413}" type="pres">
      <dgm:prSet presAssocID="{D154DC40-8D58-474C-B47F-949BB0B3D31B}" presName="childText" presStyleLbl="conFgAcc1" presStyleIdx="2" presStyleCnt="3">
        <dgm:presLayoutVars>
          <dgm:bulletEnabled val="1"/>
        </dgm:presLayoutVars>
      </dgm:prSet>
      <dgm:spPr/>
    </dgm:pt>
  </dgm:ptLst>
  <dgm:cxnLst>
    <dgm:cxn modelId="{CA54CC04-6D58-4E42-88F4-B9733E52CAE2}" srcId="{8CD5978A-EDE8-48B1-9EFA-B870FCFA2DE9}" destId="{F491438A-F41A-41EE-97C5-7830C36D0875}" srcOrd="0" destOrd="0" parTransId="{0A037422-C8B5-41CC-984F-38A3DC50F3DF}" sibTransId="{C0481546-688B-43D0-8F07-889C0EEEE779}"/>
    <dgm:cxn modelId="{503D144B-3E9D-49A8-9359-93E78FD1B0A3}" type="presOf" srcId="{F491438A-F41A-41EE-97C5-7830C36D0875}" destId="{5BCD6189-6FEC-4A1C-A9D4-0A27DE436AD7}" srcOrd="0" destOrd="0" presId="urn:microsoft.com/office/officeart/2005/8/layout/list1"/>
    <dgm:cxn modelId="{B4DD5450-CAE2-40B2-BFE2-E6EB1A1277BB}" type="presOf" srcId="{B1DD97F8-C953-4CC7-AC1C-B1E1332BA498}" destId="{8FD3E2E9-2E96-4C54-88BD-862409CDCC07}" srcOrd="1" destOrd="0" presId="urn:microsoft.com/office/officeart/2005/8/layout/list1"/>
    <dgm:cxn modelId="{FCC8BF54-B18C-4E32-86E6-E1A89AA1F090}" type="presOf" srcId="{B1DD97F8-C953-4CC7-AC1C-B1E1332BA498}" destId="{F360A1B8-673B-4514-A8F9-9321888D4311}" srcOrd="0" destOrd="0" presId="urn:microsoft.com/office/officeart/2005/8/layout/list1"/>
    <dgm:cxn modelId="{CEDCEC95-1F47-48F1-ACA4-BB570080ED70}" type="presOf" srcId="{D154DC40-8D58-474C-B47F-949BB0B3D31B}" destId="{B10A3A31-6DA0-425B-9D54-80C8CECCC139}" srcOrd="1" destOrd="0" presId="urn:microsoft.com/office/officeart/2005/8/layout/list1"/>
    <dgm:cxn modelId="{DD228D9B-C7FE-42E7-A742-84CA2ACA83D5}" type="presOf" srcId="{D154DC40-8D58-474C-B47F-949BB0B3D31B}" destId="{C14EA7EB-8DAA-4237-A865-57136386B982}" srcOrd="0" destOrd="0" presId="urn:microsoft.com/office/officeart/2005/8/layout/list1"/>
    <dgm:cxn modelId="{BF4E2C9F-7284-405B-A14E-3CCB894F9867}" type="presOf" srcId="{8CD5978A-EDE8-48B1-9EFA-B870FCFA2DE9}" destId="{25861D2E-46C5-4338-A6FF-13DEFA1B5641}" srcOrd="0" destOrd="0" presId="urn:microsoft.com/office/officeart/2005/8/layout/list1"/>
    <dgm:cxn modelId="{CC891CA4-C628-4D9D-9E34-524AD0329864}" srcId="{D154DC40-8D58-474C-B47F-949BB0B3D31B}" destId="{D375F538-6C65-4842-BDA5-366515E984B4}" srcOrd="0" destOrd="0" parTransId="{5EDAAB3A-F94C-464D-B818-0F53F3B01E2E}" sibTransId="{80812D66-D9DD-4C20-9042-695101E29EE3}"/>
    <dgm:cxn modelId="{95EBC7BF-45A7-4DC0-8AEB-D6FE7099BBEA}" type="presOf" srcId="{D375F538-6C65-4842-BDA5-366515E984B4}" destId="{EC4EF462-440D-448F-9781-93EC8B1AD413}" srcOrd="0" destOrd="0" presId="urn:microsoft.com/office/officeart/2005/8/layout/list1"/>
    <dgm:cxn modelId="{F6A080D2-6658-4655-B37A-91845D51273D}" type="presOf" srcId="{F491438A-F41A-41EE-97C5-7830C36D0875}" destId="{26DD220D-1B8D-4472-922E-BF3B91263C94}" srcOrd="1" destOrd="0" presId="urn:microsoft.com/office/officeart/2005/8/layout/list1"/>
    <dgm:cxn modelId="{0B064BF2-5157-4837-92A3-B6B1A6FE6510}" srcId="{8CD5978A-EDE8-48B1-9EFA-B870FCFA2DE9}" destId="{B1DD97F8-C953-4CC7-AC1C-B1E1332BA498}" srcOrd="1" destOrd="0" parTransId="{0F8B32D6-03B9-4B96-97B1-383353F811A9}" sibTransId="{6C969B7C-0DCB-4113-B2F8-141F17FF2B5C}"/>
    <dgm:cxn modelId="{700D53FE-0286-4544-8269-39D4BAA784D7}" srcId="{8CD5978A-EDE8-48B1-9EFA-B870FCFA2DE9}" destId="{D154DC40-8D58-474C-B47F-949BB0B3D31B}" srcOrd="2" destOrd="0" parTransId="{1F014406-98DE-4AE0-8E52-DF080F887EFE}" sibTransId="{0F2F7D7D-82ED-45DF-879A-34BF8718D52D}"/>
    <dgm:cxn modelId="{16BFBC84-9066-48F6-9799-BC12A695C97F}" type="presParOf" srcId="{25861D2E-46C5-4338-A6FF-13DEFA1B5641}" destId="{B287B3B5-2793-42B3-8796-BF336DF94B80}" srcOrd="0" destOrd="0" presId="urn:microsoft.com/office/officeart/2005/8/layout/list1"/>
    <dgm:cxn modelId="{FB7CF4AF-3772-4670-B914-A8BABFA50DB6}" type="presParOf" srcId="{B287B3B5-2793-42B3-8796-BF336DF94B80}" destId="{5BCD6189-6FEC-4A1C-A9D4-0A27DE436AD7}" srcOrd="0" destOrd="0" presId="urn:microsoft.com/office/officeart/2005/8/layout/list1"/>
    <dgm:cxn modelId="{66A2F887-89DC-469D-B802-9B9180DFAE5B}" type="presParOf" srcId="{B287B3B5-2793-42B3-8796-BF336DF94B80}" destId="{26DD220D-1B8D-4472-922E-BF3B91263C94}" srcOrd="1" destOrd="0" presId="urn:microsoft.com/office/officeart/2005/8/layout/list1"/>
    <dgm:cxn modelId="{E3E52BB8-6B6B-43A6-93B0-54694DE753CC}" type="presParOf" srcId="{25861D2E-46C5-4338-A6FF-13DEFA1B5641}" destId="{98405291-C5B9-4053-A02A-B8483FF27A1B}" srcOrd="1" destOrd="0" presId="urn:microsoft.com/office/officeart/2005/8/layout/list1"/>
    <dgm:cxn modelId="{F9BA7CF6-0FDC-45FA-A97F-FCC61D694529}" type="presParOf" srcId="{25861D2E-46C5-4338-A6FF-13DEFA1B5641}" destId="{D6A268B3-6C8B-4B78-8CC5-50B9BDA8398C}" srcOrd="2" destOrd="0" presId="urn:microsoft.com/office/officeart/2005/8/layout/list1"/>
    <dgm:cxn modelId="{75899F7A-669A-43EC-803B-6CB24323C9D0}" type="presParOf" srcId="{25861D2E-46C5-4338-A6FF-13DEFA1B5641}" destId="{C058C6AC-19E8-4547-A4C9-C5A298434C75}" srcOrd="3" destOrd="0" presId="urn:microsoft.com/office/officeart/2005/8/layout/list1"/>
    <dgm:cxn modelId="{753D4CB2-C4BA-495F-BB46-C7A2BC257220}" type="presParOf" srcId="{25861D2E-46C5-4338-A6FF-13DEFA1B5641}" destId="{4E1C6DFA-D723-40AC-802E-D0598F8EEDE9}" srcOrd="4" destOrd="0" presId="urn:microsoft.com/office/officeart/2005/8/layout/list1"/>
    <dgm:cxn modelId="{F1F6F7A1-4BEC-4CA2-BB67-E635AD576F59}" type="presParOf" srcId="{4E1C6DFA-D723-40AC-802E-D0598F8EEDE9}" destId="{F360A1B8-673B-4514-A8F9-9321888D4311}" srcOrd="0" destOrd="0" presId="urn:microsoft.com/office/officeart/2005/8/layout/list1"/>
    <dgm:cxn modelId="{787DCDDC-FE74-4880-9474-26CA2EFADF8D}" type="presParOf" srcId="{4E1C6DFA-D723-40AC-802E-D0598F8EEDE9}" destId="{8FD3E2E9-2E96-4C54-88BD-862409CDCC07}" srcOrd="1" destOrd="0" presId="urn:microsoft.com/office/officeart/2005/8/layout/list1"/>
    <dgm:cxn modelId="{3B06A86C-D2F5-47B3-9B7B-6BEE7845EB6F}" type="presParOf" srcId="{25861D2E-46C5-4338-A6FF-13DEFA1B5641}" destId="{03988EB5-18CA-40CE-ACDB-7F75943E17D8}" srcOrd="5" destOrd="0" presId="urn:microsoft.com/office/officeart/2005/8/layout/list1"/>
    <dgm:cxn modelId="{7B29105A-14FF-476B-8174-AD2D1194ABD1}" type="presParOf" srcId="{25861D2E-46C5-4338-A6FF-13DEFA1B5641}" destId="{4B60641D-8C22-4840-8DF9-399706E9A25F}" srcOrd="6" destOrd="0" presId="urn:microsoft.com/office/officeart/2005/8/layout/list1"/>
    <dgm:cxn modelId="{F686E9B3-3D10-4359-BF77-D64788A135A5}" type="presParOf" srcId="{25861D2E-46C5-4338-A6FF-13DEFA1B5641}" destId="{5C4C4056-BF65-4449-8CFD-E0842AB8DE9C}" srcOrd="7" destOrd="0" presId="urn:microsoft.com/office/officeart/2005/8/layout/list1"/>
    <dgm:cxn modelId="{D49E574B-62B1-460D-A977-D5AB9751B49D}" type="presParOf" srcId="{25861D2E-46C5-4338-A6FF-13DEFA1B5641}" destId="{9AADC81F-D3B5-4710-B653-91CEAF840450}" srcOrd="8" destOrd="0" presId="urn:microsoft.com/office/officeart/2005/8/layout/list1"/>
    <dgm:cxn modelId="{D479407B-468C-4AFB-9A50-95614A599697}" type="presParOf" srcId="{9AADC81F-D3B5-4710-B653-91CEAF840450}" destId="{C14EA7EB-8DAA-4237-A865-57136386B982}" srcOrd="0" destOrd="0" presId="urn:microsoft.com/office/officeart/2005/8/layout/list1"/>
    <dgm:cxn modelId="{76DCBA11-83F8-4DE0-94D1-AD7792F41804}" type="presParOf" srcId="{9AADC81F-D3B5-4710-B653-91CEAF840450}" destId="{B10A3A31-6DA0-425B-9D54-80C8CECCC139}" srcOrd="1" destOrd="0" presId="urn:microsoft.com/office/officeart/2005/8/layout/list1"/>
    <dgm:cxn modelId="{E7C89CCA-A2EF-44BD-85F8-522F8A8E65F9}" type="presParOf" srcId="{25861D2E-46C5-4338-A6FF-13DEFA1B5641}" destId="{84D234B0-0EC2-4D71-9741-E04E7FC5A710}" srcOrd="9" destOrd="0" presId="urn:microsoft.com/office/officeart/2005/8/layout/list1"/>
    <dgm:cxn modelId="{DF1E4A94-A906-4A5D-9C2D-883CB92D8A19}" type="presParOf" srcId="{25861D2E-46C5-4338-A6FF-13DEFA1B5641}" destId="{EC4EF462-440D-448F-9781-93EC8B1AD413}" srcOrd="10" destOrd="0" presId="urn:microsoft.com/office/officeart/2005/8/layout/list1"/>
  </dgm:cxnLst>
  <dgm:bg/>
  <dgm:whole>
    <a:ln>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D5978A-EDE8-48B1-9EFA-B870FCFA2D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91438A-F41A-41EE-97C5-7830C36D0875}">
      <dgm:prSet phldrT="[Text]" custT="1"/>
      <dgm:spPr>
        <a:solidFill>
          <a:schemeClr val="tx2">
            <a:lumMod val="75000"/>
          </a:schemeClr>
        </a:solidFill>
        <a:ln>
          <a:solidFill>
            <a:schemeClr val="tx2">
              <a:lumMod val="75000"/>
            </a:schemeClr>
          </a:solidFill>
        </a:ln>
      </dgm:spPr>
      <dgm:t>
        <a:bodyPr/>
        <a:lstStyle/>
        <a:p>
          <a:r>
            <a:rPr lang="en-US" sz="2200" dirty="0"/>
            <a:t>$100,000 to conduct the City of Hollywood Housing Study and Needs Assessment</a:t>
          </a:r>
        </a:p>
      </dgm:t>
    </dgm:pt>
    <dgm:pt modelId="{0A037422-C8B5-41CC-984F-38A3DC50F3DF}" type="parTrans" cxnId="{CA54CC04-6D58-4E42-88F4-B9733E52CAE2}">
      <dgm:prSet/>
      <dgm:spPr/>
      <dgm:t>
        <a:bodyPr/>
        <a:lstStyle/>
        <a:p>
          <a:endParaRPr lang="en-US"/>
        </a:p>
      </dgm:t>
    </dgm:pt>
    <dgm:pt modelId="{C0481546-688B-43D0-8F07-889C0EEEE779}" type="sibTrans" cxnId="{CA54CC04-6D58-4E42-88F4-B9733E52CAE2}">
      <dgm:prSet/>
      <dgm:spPr/>
      <dgm:t>
        <a:bodyPr/>
        <a:lstStyle/>
        <a:p>
          <a:endParaRPr lang="en-US"/>
        </a:p>
      </dgm:t>
    </dgm:pt>
    <dgm:pt modelId="{B1DD97F8-C953-4CC7-AC1C-B1E1332BA498}">
      <dgm:prSet phldrT="[Text]" custT="1"/>
      <dgm:spPr>
        <a:solidFill>
          <a:schemeClr val="tx2">
            <a:lumMod val="75000"/>
          </a:schemeClr>
        </a:solidFill>
        <a:ln>
          <a:solidFill>
            <a:schemeClr val="tx2">
              <a:lumMod val="75000"/>
            </a:schemeClr>
          </a:solidFill>
        </a:ln>
      </dgm:spPr>
      <dgm:t>
        <a:bodyPr/>
        <a:lstStyle/>
        <a:p>
          <a:r>
            <a:rPr lang="en-US" sz="2200" dirty="0"/>
            <a:t>Tenant-Based Rental Assistance</a:t>
          </a:r>
        </a:p>
        <a:p>
          <a:r>
            <a:rPr lang="en-US" sz="2200" dirty="0"/>
            <a:t>•	Assisted approximately 	40 households (serving 	250+ individuals)</a:t>
          </a:r>
        </a:p>
        <a:p>
          <a:r>
            <a:rPr lang="en-US" sz="2200" dirty="0"/>
            <a:t>•	Provided critical rental 	assistance to individuals 	and families experiencing 	or at risk of homelessness, 	helping to stabilize housing 	situations  </a:t>
          </a:r>
        </a:p>
      </dgm:t>
    </dgm:pt>
    <dgm:pt modelId="{0F8B32D6-03B9-4B96-97B1-383353F811A9}" type="parTrans" cxnId="{0B064BF2-5157-4837-92A3-B6B1A6FE6510}">
      <dgm:prSet/>
      <dgm:spPr/>
      <dgm:t>
        <a:bodyPr/>
        <a:lstStyle/>
        <a:p>
          <a:endParaRPr lang="en-US"/>
        </a:p>
      </dgm:t>
    </dgm:pt>
    <dgm:pt modelId="{6C969B7C-0DCB-4113-B2F8-141F17FF2B5C}" type="sibTrans" cxnId="{0B064BF2-5157-4837-92A3-B6B1A6FE6510}">
      <dgm:prSet/>
      <dgm:spPr/>
      <dgm:t>
        <a:bodyPr/>
        <a:lstStyle/>
        <a:p>
          <a:endParaRPr lang="en-US"/>
        </a:p>
      </dgm:t>
    </dgm:pt>
    <dgm:pt modelId="{25861D2E-46C5-4338-A6FF-13DEFA1B5641}" type="pres">
      <dgm:prSet presAssocID="{8CD5978A-EDE8-48B1-9EFA-B870FCFA2DE9}" presName="linear" presStyleCnt="0">
        <dgm:presLayoutVars>
          <dgm:dir/>
          <dgm:animLvl val="lvl"/>
          <dgm:resizeHandles val="exact"/>
        </dgm:presLayoutVars>
      </dgm:prSet>
      <dgm:spPr/>
    </dgm:pt>
    <dgm:pt modelId="{B287B3B5-2793-42B3-8796-BF336DF94B80}" type="pres">
      <dgm:prSet presAssocID="{F491438A-F41A-41EE-97C5-7830C36D0875}" presName="parentLin" presStyleCnt="0"/>
      <dgm:spPr/>
    </dgm:pt>
    <dgm:pt modelId="{5BCD6189-6FEC-4A1C-A9D4-0A27DE436AD7}" type="pres">
      <dgm:prSet presAssocID="{F491438A-F41A-41EE-97C5-7830C36D0875}" presName="parentLeftMargin" presStyleLbl="node1" presStyleIdx="0" presStyleCnt="2"/>
      <dgm:spPr/>
    </dgm:pt>
    <dgm:pt modelId="{26DD220D-1B8D-4472-922E-BF3B91263C94}" type="pres">
      <dgm:prSet presAssocID="{F491438A-F41A-41EE-97C5-7830C36D0875}" presName="parentText" presStyleLbl="node1" presStyleIdx="0" presStyleCnt="2" custScaleX="130542" custScaleY="246941" custLinFactNeighborX="15626" custLinFactNeighborY="6932">
        <dgm:presLayoutVars>
          <dgm:chMax val="0"/>
          <dgm:bulletEnabled val="1"/>
        </dgm:presLayoutVars>
      </dgm:prSet>
      <dgm:spPr/>
    </dgm:pt>
    <dgm:pt modelId="{98405291-C5B9-4053-A02A-B8483FF27A1B}" type="pres">
      <dgm:prSet presAssocID="{F491438A-F41A-41EE-97C5-7830C36D0875}" presName="negativeSpace" presStyleCnt="0"/>
      <dgm:spPr/>
    </dgm:pt>
    <dgm:pt modelId="{D6A268B3-6C8B-4B78-8CC5-50B9BDA8398C}" type="pres">
      <dgm:prSet presAssocID="{F491438A-F41A-41EE-97C5-7830C36D0875}" presName="childText" presStyleLbl="conFgAcc1" presStyleIdx="0" presStyleCnt="2">
        <dgm:presLayoutVars>
          <dgm:bulletEnabled val="1"/>
        </dgm:presLayoutVars>
      </dgm:prSet>
      <dgm:spPr>
        <a:ln>
          <a:solidFill>
            <a:schemeClr val="tx2">
              <a:lumMod val="75000"/>
            </a:schemeClr>
          </a:solidFill>
        </a:ln>
      </dgm:spPr>
    </dgm:pt>
    <dgm:pt modelId="{C058C6AC-19E8-4547-A4C9-C5A298434C75}" type="pres">
      <dgm:prSet presAssocID="{C0481546-688B-43D0-8F07-889C0EEEE779}" presName="spaceBetweenRectangles" presStyleCnt="0"/>
      <dgm:spPr/>
    </dgm:pt>
    <dgm:pt modelId="{4E1C6DFA-D723-40AC-802E-D0598F8EEDE9}" type="pres">
      <dgm:prSet presAssocID="{B1DD97F8-C953-4CC7-AC1C-B1E1332BA498}" presName="parentLin" presStyleCnt="0"/>
      <dgm:spPr/>
    </dgm:pt>
    <dgm:pt modelId="{F360A1B8-673B-4514-A8F9-9321888D4311}" type="pres">
      <dgm:prSet presAssocID="{B1DD97F8-C953-4CC7-AC1C-B1E1332BA498}" presName="parentLeftMargin" presStyleLbl="node1" presStyleIdx="0" presStyleCnt="2"/>
      <dgm:spPr/>
    </dgm:pt>
    <dgm:pt modelId="{8FD3E2E9-2E96-4C54-88BD-862409CDCC07}" type="pres">
      <dgm:prSet presAssocID="{B1DD97F8-C953-4CC7-AC1C-B1E1332BA498}" presName="parentText" presStyleLbl="node1" presStyleIdx="1" presStyleCnt="2" custScaleX="146820" custScaleY="807306">
        <dgm:presLayoutVars>
          <dgm:chMax val="0"/>
          <dgm:bulletEnabled val="1"/>
        </dgm:presLayoutVars>
      </dgm:prSet>
      <dgm:spPr/>
    </dgm:pt>
    <dgm:pt modelId="{03988EB5-18CA-40CE-ACDB-7F75943E17D8}" type="pres">
      <dgm:prSet presAssocID="{B1DD97F8-C953-4CC7-AC1C-B1E1332BA498}" presName="negativeSpace" presStyleCnt="0"/>
      <dgm:spPr/>
    </dgm:pt>
    <dgm:pt modelId="{4B60641D-8C22-4840-8DF9-399706E9A25F}" type="pres">
      <dgm:prSet presAssocID="{B1DD97F8-C953-4CC7-AC1C-B1E1332BA498}" presName="childText" presStyleLbl="conFgAcc1" presStyleIdx="1" presStyleCnt="2">
        <dgm:presLayoutVars>
          <dgm:bulletEnabled val="1"/>
        </dgm:presLayoutVars>
      </dgm:prSet>
      <dgm:spPr>
        <a:ln>
          <a:solidFill>
            <a:schemeClr val="tx2">
              <a:lumMod val="75000"/>
            </a:schemeClr>
          </a:solidFill>
        </a:ln>
      </dgm:spPr>
    </dgm:pt>
  </dgm:ptLst>
  <dgm:cxnLst>
    <dgm:cxn modelId="{CA54CC04-6D58-4E42-88F4-B9733E52CAE2}" srcId="{8CD5978A-EDE8-48B1-9EFA-B870FCFA2DE9}" destId="{F491438A-F41A-41EE-97C5-7830C36D0875}" srcOrd="0" destOrd="0" parTransId="{0A037422-C8B5-41CC-984F-38A3DC50F3DF}" sibTransId="{C0481546-688B-43D0-8F07-889C0EEEE779}"/>
    <dgm:cxn modelId="{503D144B-3E9D-49A8-9359-93E78FD1B0A3}" type="presOf" srcId="{F491438A-F41A-41EE-97C5-7830C36D0875}" destId="{5BCD6189-6FEC-4A1C-A9D4-0A27DE436AD7}" srcOrd="0" destOrd="0" presId="urn:microsoft.com/office/officeart/2005/8/layout/list1"/>
    <dgm:cxn modelId="{B4DD5450-CAE2-40B2-BFE2-E6EB1A1277BB}" type="presOf" srcId="{B1DD97F8-C953-4CC7-AC1C-B1E1332BA498}" destId="{8FD3E2E9-2E96-4C54-88BD-862409CDCC07}" srcOrd="1" destOrd="0" presId="urn:microsoft.com/office/officeart/2005/8/layout/list1"/>
    <dgm:cxn modelId="{FCC8BF54-B18C-4E32-86E6-E1A89AA1F090}" type="presOf" srcId="{B1DD97F8-C953-4CC7-AC1C-B1E1332BA498}" destId="{F360A1B8-673B-4514-A8F9-9321888D4311}" srcOrd="0" destOrd="0" presId="urn:microsoft.com/office/officeart/2005/8/layout/list1"/>
    <dgm:cxn modelId="{BF4E2C9F-7284-405B-A14E-3CCB894F9867}" type="presOf" srcId="{8CD5978A-EDE8-48B1-9EFA-B870FCFA2DE9}" destId="{25861D2E-46C5-4338-A6FF-13DEFA1B5641}" srcOrd="0" destOrd="0" presId="urn:microsoft.com/office/officeart/2005/8/layout/list1"/>
    <dgm:cxn modelId="{F6A080D2-6658-4655-B37A-91845D51273D}" type="presOf" srcId="{F491438A-F41A-41EE-97C5-7830C36D0875}" destId="{26DD220D-1B8D-4472-922E-BF3B91263C94}" srcOrd="1" destOrd="0" presId="urn:microsoft.com/office/officeart/2005/8/layout/list1"/>
    <dgm:cxn modelId="{0B064BF2-5157-4837-92A3-B6B1A6FE6510}" srcId="{8CD5978A-EDE8-48B1-9EFA-B870FCFA2DE9}" destId="{B1DD97F8-C953-4CC7-AC1C-B1E1332BA498}" srcOrd="1" destOrd="0" parTransId="{0F8B32D6-03B9-4B96-97B1-383353F811A9}" sibTransId="{6C969B7C-0DCB-4113-B2F8-141F17FF2B5C}"/>
    <dgm:cxn modelId="{16BFBC84-9066-48F6-9799-BC12A695C97F}" type="presParOf" srcId="{25861D2E-46C5-4338-A6FF-13DEFA1B5641}" destId="{B287B3B5-2793-42B3-8796-BF336DF94B80}" srcOrd="0" destOrd="0" presId="urn:microsoft.com/office/officeart/2005/8/layout/list1"/>
    <dgm:cxn modelId="{FB7CF4AF-3772-4670-B914-A8BABFA50DB6}" type="presParOf" srcId="{B287B3B5-2793-42B3-8796-BF336DF94B80}" destId="{5BCD6189-6FEC-4A1C-A9D4-0A27DE436AD7}" srcOrd="0" destOrd="0" presId="urn:microsoft.com/office/officeart/2005/8/layout/list1"/>
    <dgm:cxn modelId="{66A2F887-89DC-469D-B802-9B9180DFAE5B}" type="presParOf" srcId="{B287B3B5-2793-42B3-8796-BF336DF94B80}" destId="{26DD220D-1B8D-4472-922E-BF3B91263C94}" srcOrd="1" destOrd="0" presId="urn:microsoft.com/office/officeart/2005/8/layout/list1"/>
    <dgm:cxn modelId="{E3E52BB8-6B6B-43A6-93B0-54694DE753CC}" type="presParOf" srcId="{25861D2E-46C5-4338-A6FF-13DEFA1B5641}" destId="{98405291-C5B9-4053-A02A-B8483FF27A1B}" srcOrd="1" destOrd="0" presId="urn:microsoft.com/office/officeart/2005/8/layout/list1"/>
    <dgm:cxn modelId="{F9BA7CF6-0FDC-45FA-A97F-FCC61D694529}" type="presParOf" srcId="{25861D2E-46C5-4338-A6FF-13DEFA1B5641}" destId="{D6A268B3-6C8B-4B78-8CC5-50B9BDA8398C}" srcOrd="2" destOrd="0" presId="urn:microsoft.com/office/officeart/2005/8/layout/list1"/>
    <dgm:cxn modelId="{75899F7A-669A-43EC-803B-6CB24323C9D0}" type="presParOf" srcId="{25861D2E-46C5-4338-A6FF-13DEFA1B5641}" destId="{C058C6AC-19E8-4547-A4C9-C5A298434C75}" srcOrd="3" destOrd="0" presId="urn:microsoft.com/office/officeart/2005/8/layout/list1"/>
    <dgm:cxn modelId="{753D4CB2-C4BA-495F-BB46-C7A2BC257220}" type="presParOf" srcId="{25861D2E-46C5-4338-A6FF-13DEFA1B5641}" destId="{4E1C6DFA-D723-40AC-802E-D0598F8EEDE9}" srcOrd="4" destOrd="0" presId="urn:microsoft.com/office/officeart/2005/8/layout/list1"/>
    <dgm:cxn modelId="{F1F6F7A1-4BEC-4CA2-BB67-E635AD576F59}" type="presParOf" srcId="{4E1C6DFA-D723-40AC-802E-D0598F8EEDE9}" destId="{F360A1B8-673B-4514-A8F9-9321888D4311}" srcOrd="0" destOrd="0" presId="urn:microsoft.com/office/officeart/2005/8/layout/list1"/>
    <dgm:cxn modelId="{787DCDDC-FE74-4880-9474-26CA2EFADF8D}" type="presParOf" srcId="{4E1C6DFA-D723-40AC-802E-D0598F8EEDE9}" destId="{8FD3E2E9-2E96-4C54-88BD-862409CDCC07}" srcOrd="1" destOrd="0" presId="urn:microsoft.com/office/officeart/2005/8/layout/list1"/>
    <dgm:cxn modelId="{3B06A86C-D2F5-47B3-9B7B-6BEE7845EB6F}" type="presParOf" srcId="{25861D2E-46C5-4338-A6FF-13DEFA1B5641}" destId="{03988EB5-18CA-40CE-ACDB-7F75943E17D8}" srcOrd="5" destOrd="0" presId="urn:microsoft.com/office/officeart/2005/8/layout/list1"/>
    <dgm:cxn modelId="{7B29105A-14FF-476B-8174-AD2D1194ABD1}" type="presParOf" srcId="{25861D2E-46C5-4338-A6FF-13DEFA1B5641}" destId="{4B60641D-8C22-4840-8DF9-399706E9A25F}" srcOrd="6" destOrd="0" presId="urn:microsoft.com/office/officeart/2005/8/layout/list1"/>
  </dgm:cxnLst>
  <dgm:bg/>
  <dgm:whole>
    <a:ln>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D5978A-EDE8-48B1-9EFA-B870FCFA2D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91438A-F41A-41EE-97C5-7830C36D0875}">
      <dgm:prSet phldrT="[Text]" custT="1"/>
      <dgm:spPr>
        <a:solidFill>
          <a:schemeClr val="tx2">
            <a:lumMod val="75000"/>
          </a:schemeClr>
        </a:solidFill>
        <a:ln>
          <a:solidFill>
            <a:schemeClr val="tx2">
              <a:lumMod val="75000"/>
            </a:schemeClr>
          </a:solidFill>
        </a:ln>
      </dgm:spPr>
      <dgm:t>
        <a:bodyPr/>
        <a:lstStyle/>
        <a:p>
          <a:r>
            <a:rPr lang="en-US" sz="2200" dirty="0"/>
            <a:t>$150,000 allocated to the Taskforce for Ending Homelessness </a:t>
          </a:r>
        </a:p>
        <a:p>
          <a:r>
            <a:rPr lang="en-US" sz="1600" dirty="0"/>
            <a:t>O </a:t>
          </a:r>
          <a:r>
            <a:rPr lang="en-US" sz="2200" dirty="0"/>
            <a:t>Supporting street outreach and transitional services for the unsheltered population </a:t>
          </a:r>
        </a:p>
      </dgm:t>
    </dgm:pt>
    <dgm:pt modelId="{0A037422-C8B5-41CC-984F-38A3DC50F3DF}" type="parTrans" cxnId="{CA54CC04-6D58-4E42-88F4-B9733E52CAE2}">
      <dgm:prSet/>
      <dgm:spPr/>
      <dgm:t>
        <a:bodyPr/>
        <a:lstStyle/>
        <a:p>
          <a:endParaRPr lang="en-US"/>
        </a:p>
      </dgm:t>
    </dgm:pt>
    <dgm:pt modelId="{C0481546-688B-43D0-8F07-889C0EEEE779}" type="sibTrans" cxnId="{CA54CC04-6D58-4E42-88F4-B9733E52CAE2}">
      <dgm:prSet/>
      <dgm:spPr/>
      <dgm:t>
        <a:bodyPr/>
        <a:lstStyle/>
        <a:p>
          <a:endParaRPr lang="en-US"/>
        </a:p>
      </dgm:t>
    </dgm:pt>
    <dgm:pt modelId="{B1DD97F8-C953-4CC7-AC1C-B1E1332BA498}">
      <dgm:prSet phldrT="[Text]" custT="1"/>
      <dgm:spPr>
        <a:solidFill>
          <a:schemeClr val="tx2">
            <a:lumMod val="75000"/>
          </a:schemeClr>
        </a:solidFill>
        <a:ln>
          <a:solidFill>
            <a:schemeClr val="tx2">
              <a:lumMod val="75000"/>
            </a:schemeClr>
          </a:solidFill>
        </a:ln>
      </dgm:spPr>
      <dgm:t>
        <a:bodyPr/>
        <a:lstStyle/>
        <a:p>
          <a:r>
            <a:rPr lang="en-US" sz="2200" dirty="0"/>
            <a:t>$390,000 provided to Broward Outreach Center (The Caring Place)</a:t>
          </a:r>
        </a:p>
        <a:p>
          <a:r>
            <a:rPr lang="en-US" sz="1600" dirty="0"/>
            <a:t>O</a:t>
          </a:r>
          <a:r>
            <a:rPr lang="en-US" sz="2200" dirty="0"/>
            <a:t> Emergency shelter </a:t>
          </a:r>
        </a:p>
        <a:p>
          <a:r>
            <a:rPr lang="en-US" sz="1600" dirty="0"/>
            <a:t>O</a:t>
          </a:r>
          <a:r>
            <a:rPr lang="en-US" sz="2200" dirty="0"/>
            <a:t> Case management </a:t>
          </a:r>
        </a:p>
        <a:p>
          <a:r>
            <a:rPr lang="en-US" sz="1600" dirty="0"/>
            <a:t>O</a:t>
          </a:r>
          <a:r>
            <a:rPr lang="en-US" sz="2200" dirty="0"/>
            <a:t> Workforce development</a:t>
          </a:r>
        </a:p>
        <a:p>
          <a:r>
            <a:rPr lang="en-US" sz="1600" dirty="0"/>
            <a:t>O</a:t>
          </a:r>
          <a:r>
            <a:rPr lang="en-US" sz="2200" dirty="0"/>
            <a:t> Housing placement services </a:t>
          </a:r>
        </a:p>
      </dgm:t>
    </dgm:pt>
    <dgm:pt modelId="{0F8B32D6-03B9-4B96-97B1-383353F811A9}" type="parTrans" cxnId="{0B064BF2-5157-4837-92A3-B6B1A6FE6510}">
      <dgm:prSet/>
      <dgm:spPr/>
      <dgm:t>
        <a:bodyPr/>
        <a:lstStyle/>
        <a:p>
          <a:endParaRPr lang="en-US"/>
        </a:p>
      </dgm:t>
    </dgm:pt>
    <dgm:pt modelId="{6C969B7C-0DCB-4113-B2F8-141F17FF2B5C}" type="sibTrans" cxnId="{0B064BF2-5157-4837-92A3-B6B1A6FE6510}">
      <dgm:prSet/>
      <dgm:spPr/>
      <dgm:t>
        <a:bodyPr/>
        <a:lstStyle/>
        <a:p>
          <a:endParaRPr lang="en-US"/>
        </a:p>
      </dgm:t>
    </dgm:pt>
    <dgm:pt modelId="{25861D2E-46C5-4338-A6FF-13DEFA1B5641}" type="pres">
      <dgm:prSet presAssocID="{8CD5978A-EDE8-48B1-9EFA-B870FCFA2DE9}" presName="linear" presStyleCnt="0">
        <dgm:presLayoutVars>
          <dgm:dir/>
          <dgm:animLvl val="lvl"/>
          <dgm:resizeHandles val="exact"/>
        </dgm:presLayoutVars>
      </dgm:prSet>
      <dgm:spPr/>
    </dgm:pt>
    <dgm:pt modelId="{B287B3B5-2793-42B3-8796-BF336DF94B80}" type="pres">
      <dgm:prSet presAssocID="{F491438A-F41A-41EE-97C5-7830C36D0875}" presName="parentLin" presStyleCnt="0"/>
      <dgm:spPr/>
    </dgm:pt>
    <dgm:pt modelId="{5BCD6189-6FEC-4A1C-A9D4-0A27DE436AD7}" type="pres">
      <dgm:prSet presAssocID="{F491438A-F41A-41EE-97C5-7830C36D0875}" presName="parentLeftMargin" presStyleLbl="node1" presStyleIdx="0" presStyleCnt="2"/>
      <dgm:spPr/>
    </dgm:pt>
    <dgm:pt modelId="{26DD220D-1B8D-4472-922E-BF3B91263C94}" type="pres">
      <dgm:prSet presAssocID="{F491438A-F41A-41EE-97C5-7830C36D0875}" presName="parentText" presStyleLbl="node1" presStyleIdx="0" presStyleCnt="2" custScaleX="136806" custScaleY="194234" custLinFactNeighborX="3905" custLinFactNeighborY="12454">
        <dgm:presLayoutVars>
          <dgm:chMax val="0"/>
          <dgm:bulletEnabled val="1"/>
        </dgm:presLayoutVars>
      </dgm:prSet>
      <dgm:spPr/>
    </dgm:pt>
    <dgm:pt modelId="{98405291-C5B9-4053-A02A-B8483FF27A1B}" type="pres">
      <dgm:prSet presAssocID="{F491438A-F41A-41EE-97C5-7830C36D0875}" presName="negativeSpace" presStyleCnt="0"/>
      <dgm:spPr/>
    </dgm:pt>
    <dgm:pt modelId="{D6A268B3-6C8B-4B78-8CC5-50B9BDA8398C}" type="pres">
      <dgm:prSet presAssocID="{F491438A-F41A-41EE-97C5-7830C36D0875}" presName="childText" presStyleLbl="conFgAcc1" presStyleIdx="0" presStyleCnt="2">
        <dgm:presLayoutVars>
          <dgm:bulletEnabled val="1"/>
        </dgm:presLayoutVars>
      </dgm:prSet>
      <dgm:spPr>
        <a:ln>
          <a:solidFill>
            <a:schemeClr val="tx2">
              <a:lumMod val="75000"/>
            </a:schemeClr>
          </a:solidFill>
        </a:ln>
      </dgm:spPr>
    </dgm:pt>
    <dgm:pt modelId="{C058C6AC-19E8-4547-A4C9-C5A298434C75}" type="pres">
      <dgm:prSet presAssocID="{C0481546-688B-43D0-8F07-889C0EEEE779}" presName="spaceBetweenRectangles" presStyleCnt="0"/>
      <dgm:spPr/>
    </dgm:pt>
    <dgm:pt modelId="{4E1C6DFA-D723-40AC-802E-D0598F8EEDE9}" type="pres">
      <dgm:prSet presAssocID="{B1DD97F8-C953-4CC7-AC1C-B1E1332BA498}" presName="parentLin" presStyleCnt="0"/>
      <dgm:spPr/>
    </dgm:pt>
    <dgm:pt modelId="{F360A1B8-673B-4514-A8F9-9321888D4311}" type="pres">
      <dgm:prSet presAssocID="{B1DD97F8-C953-4CC7-AC1C-B1E1332BA498}" presName="parentLeftMargin" presStyleLbl="node1" presStyleIdx="0" presStyleCnt="2"/>
      <dgm:spPr/>
    </dgm:pt>
    <dgm:pt modelId="{8FD3E2E9-2E96-4C54-88BD-862409CDCC07}" type="pres">
      <dgm:prSet presAssocID="{B1DD97F8-C953-4CC7-AC1C-B1E1332BA498}" presName="parentText" presStyleLbl="node1" presStyleIdx="1" presStyleCnt="2" custScaleX="135506" custScaleY="306550">
        <dgm:presLayoutVars>
          <dgm:chMax val="0"/>
          <dgm:bulletEnabled val="1"/>
        </dgm:presLayoutVars>
      </dgm:prSet>
      <dgm:spPr/>
    </dgm:pt>
    <dgm:pt modelId="{03988EB5-18CA-40CE-ACDB-7F75943E17D8}" type="pres">
      <dgm:prSet presAssocID="{B1DD97F8-C953-4CC7-AC1C-B1E1332BA498}" presName="negativeSpace" presStyleCnt="0"/>
      <dgm:spPr/>
    </dgm:pt>
    <dgm:pt modelId="{4B60641D-8C22-4840-8DF9-399706E9A25F}" type="pres">
      <dgm:prSet presAssocID="{B1DD97F8-C953-4CC7-AC1C-B1E1332BA498}" presName="childText" presStyleLbl="conFgAcc1" presStyleIdx="1" presStyleCnt="2">
        <dgm:presLayoutVars>
          <dgm:bulletEnabled val="1"/>
        </dgm:presLayoutVars>
      </dgm:prSet>
      <dgm:spPr>
        <a:ln>
          <a:solidFill>
            <a:schemeClr val="tx2">
              <a:lumMod val="75000"/>
            </a:schemeClr>
          </a:solidFill>
        </a:ln>
      </dgm:spPr>
    </dgm:pt>
  </dgm:ptLst>
  <dgm:cxnLst>
    <dgm:cxn modelId="{CA54CC04-6D58-4E42-88F4-B9733E52CAE2}" srcId="{8CD5978A-EDE8-48B1-9EFA-B870FCFA2DE9}" destId="{F491438A-F41A-41EE-97C5-7830C36D0875}" srcOrd="0" destOrd="0" parTransId="{0A037422-C8B5-41CC-984F-38A3DC50F3DF}" sibTransId="{C0481546-688B-43D0-8F07-889C0EEEE779}"/>
    <dgm:cxn modelId="{503D144B-3E9D-49A8-9359-93E78FD1B0A3}" type="presOf" srcId="{F491438A-F41A-41EE-97C5-7830C36D0875}" destId="{5BCD6189-6FEC-4A1C-A9D4-0A27DE436AD7}" srcOrd="0" destOrd="0" presId="urn:microsoft.com/office/officeart/2005/8/layout/list1"/>
    <dgm:cxn modelId="{B4DD5450-CAE2-40B2-BFE2-E6EB1A1277BB}" type="presOf" srcId="{B1DD97F8-C953-4CC7-AC1C-B1E1332BA498}" destId="{8FD3E2E9-2E96-4C54-88BD-862409CDCC07}" srcOrd="1" destOrd="0" presId="urn:microsoft.com/office/officeart/2005/8/layout/list1"/>
    <dgm:cxn modelId="{FCC8BF54-B18C-4E32-86E6-E1A89AA1F090}" type="presOf" srcId="{B1DD97F8-C953-4CC7-AC1C-B1E1332BA498}" destId="{F360A1B8-673B-4514-A8F9-9321888D4311}" srcOrd="0" destOrd="0" presId="urn:microsoft.com/office/officeart/2005/8/layout/list1"/>
    <dgm:cxn modelId="{BF4E2C9F-7284-405B-A14E-3CCB894F9867}" type="presOf" srcId="{8CD5978A-EDE8-48B1-9EFA-B870FCFA2DE9}" destId="{25861D2E-46C5-4338-A6FF-13DEFA1B5641}" srcOrd="0" destOrd="0" presId="urn:microsoft.com/office/officeart/2005/8/layout/list1"/>
    <dgm:cxn modelId="{F6A080D2-6658-4655-B37A-91845D51273D}" type="presOf" srcId="{F491438A-F41A-41EE-97C5-7830C36D0875}" destId="{26DD220D-1B8D-4472-922E-BF3B91263C94}" srcOrd="1" destOrd="0" presId="urn:microsoft.com/office/officeart/2005/8/layout/list1"/>
    <dgm:cxn modelId="{0B064BF2-5157-4837-92A3-B6B1A6FE6510}" srcId="{8CD5978A-EDE8-48B1-9EFA-B870FCFA2DE9}" destId="{B1DD97F8-C953-4CC7-AC1C-B1E1332BA498}" srcOrd="1" destOrd="0" parTransId="{0F8B32D6-03B9-4B96-97B1-383353F811A9}" sibTransId="{6C969B7C-0DCB-4113-B2F8-141F17FF2B5C}"/>
    <dgm:cxn modelId="{16BFBC84-9066-48F6-9799-BC12A695C97F}" type="presParOf" srcId="{25861D2E-46C5-4338-A6FF-13DEFA1B5641}" destId="{B287B3B5-2793-42B3-8796-BF336DF94B80}" srcOrd="0" destOrd="0" presId="urn:microsoft.com/office/officeart/2005/8/layout/list1"/>
    <dgm:cxn modelId="{FB7CF4AF-3772-4670-B914-A8BABFA50DB6}" type="presParOf" srcId="{B287B3B5-2793-42B3-8796-BF336DF94B80}" destId="{5BCD6189-6FEC-4A1C-A9D4-0A27DE436AD7}" srcOrd="0" destOrd="0" presId="urn:microsoft.com/office/officeart/2005/8/layout/list1"/>
    <dgm:cxn modelId="{66A2F887-89DC-469D-B802-9B9180DFAE5B}" type="presParOf" srcId="{B287B3B5-2793-42B3-8796-BF336DF94B80}" destId="{26DD220D-1B8D-4472-922E-BF3B91263C94}" srcOrd="1" destOrd="0" presId="urn:microsoft.com/office/officeart/2005/8/layout/list1"/>
    <dgm:cxn modelId="{E3E52BB8-6B6B-43A6-93B0-54694DE753CC}" type="presParOf" srcId="{25861D2E-46C5-4338-A6FF-13DEFA1B5641}" destId="{98405291-C5B9-4053-A02A-B8483FF27A1B}" srcOrd="1" destOrd="0" presId="urn:microsoft.com/office/officeart/2005/8/layout/list1"/>
    <dgm:cxn modelId="{F9BA7CF6-0FDC-45FA-A97F-FCC61D694529}" type="presParOf" srcId="{25861D2E-46C5-4338-A6FF-13DEFA1B5641}" destId="{D6A268B3-6C8B-4B78-8CC5-50B9BDA8398C}" srcOrd="2" destOrd="0" presId="urn:microsoft.com/office/officeart/2005/8/layout/list1"/>
    <dgm:cxn modelId="{75899F7A-669A-43EC-803B-6CB24323C9D0}" type="presParOf" srcId="{25861D2E-46C5-4338-A6FF-13DEFA1B5641}" destId="{C058C6AC-19E8-4547-A4C9-C5A298434C75}" srcOrd="3" destOrd="0" presId="urn:microsoft.com/office/officeart/2005/8/layout/list1"/>
    <dgm:cxn modelId="{753D4CB2-C4BA-495F-BB46-C7A2BC257220}" type="presParOf" srcId="{25861D2E-46C5-4338-A6FF-13DEFA1B5641}" destId="{4E1C6DFA-D723-40AC-802E-D0598F8EEDE9}" srcOrd="4" destOrd="0" presId="urn:microsoft.com/office/officeart/2005/8/layout/list1"/>
    <dgm:cxn modelId="{F1F6F7A1-4BEC-4CA2-BB67-E635AD576F59}" type="presParOf" srcId="{4E1C6DFA-D723-40AC-802E-D0598F8EEDE9}" destId="{F360A1B8-673B-4514-A8F9-9321888D4311}" srcOrd="0" destOrd="0" presId="urn:microsoft.com/office/officeart/2005/8/layout/list1"/>
    <dgm:cxn modelId="{787DCDDC-FE74-4880-9474-26CA2EFADF8D}" type="presParOf" srcId="{4E1C6DFA-D723-40AC-802E-D0598F8EEDE9}" destId="{8FD3E2E9-2E96-4C54-88BD-862409CDCC07}" srcOrd="1" destOrd="0" presId="urn:microsoft.com/office/officeart/2005/8/layout/list1"/>
    <dgm:cxn modelId="{3B06A86C-D2F5-47B3-9B7B-6BEE7845EB6F}" type="presParOf" srcId="{25861D2E-46C5-4338-A6FF-13DEFA1B5641}" destId="{03988EB5-18CA-40CE-ACDB-7F75943E17D8}" srcOrd="5" destOrd="0" presId="urn:microsoft.com/office/officeart/2005/8/layout/list1"/>
    <dgm:cxn modelId="{7B29105A-14FF-476B-8174-AD2D1194ABD1}" type="presParOf" srcId="{25861D2E-46C5-4338-A6FF-13DEFA1B5641}" destId="{4B60641D-8C22-4840-8DF9-399706E9A25F}" srcOrd="6" destOrd="0" presId="urn:microsoft.com/office/officeart/2005/8/layout/list1"/>
  </dgm:cxnLst>
  <dgm:bg/>
  <dgm:whole>
    <a:ln>
      <a:solidFill>
        <a:schemeClr val="tx2">
          <a:lumMod val="75000"/>
        </a:schemeClr>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D5978A-EDE8-48B1-9EFA-B870FCFA2D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91438A-F41A-41EE-97C5-7830C36D0875}">
      <dgm:prSet phldrT="[Text]" custT="1"/>
      <dgm:spPr>
        <a:solidFill>
          <a:schemeClr val="tx2">
            <a:lumMod val="75000"/>
          </a:schemeClr>
        </a:solidFill>
        <a:ln>
          <a:solidFill>
            <a:schemeClr val="tx2">
              <a:lumMod val="75000"/>
            </a:schemeClr>
          </a:solidFill>
        </a:ln>
      </dgm:spPr>
      <dgm:t>
        <a:bodyPr/>
        <a:lstStyle/>
        <a:p>
          <a:r>
            <a:rPr lang="en-US" sz="2200" dirty="0"/>
            <a:t>Hollywood Community Court operating in its 3</a:t>
          </a:r>
          <a:r>
            <a:rPr lang="en-US" sz="2200" baseline="30000" dirty="0"/>
            <a:t>rd</a:t>
          </a:r>
          <a:r>
            <a:rPr lang="en-US" sz="2200" dirty="0"/>
            <a:t> year</a:t>
          </a:r>
        </a:p>
        <a:p>
          <a:endParaRPr lang="en-US" sz="2200" dirty="0"/>
        </a:p>
      </dgm:t>
    </dgm:pt>
    <dgm:pt modelId="{0A037422-C8B5-41CC-984F-38A3DC50F3DF}" type="parTrans" cxnId="{CA54CC04-6D58-4E42-88F4-B9733E52CAE2}">
      <dgm:prSet/>
      <dgm:spPr/>
      <dgm:t>
        <a:bodyPr/>
        <a:lstStyle/>
        <a:p>
          <a:endParaRPr lang="en-US"/>
        </a:p>
      </dgm:t>
    </dgm:pt>
    <dgm:pt modelId="{C0481546-688B-43D0-8F07-889C0EEEE779}" type="sibTrans" cxnId="{CA54CC04-6D58-4E42-88F4-B9733E52CAE2}">
      <dgm:prSet/>
      <dgm:spPr/>
      <dgm:t>
        <a:bodyPr/>
        <a:lstStyle/>
        <a:p>
          <a:endParaRPr lang="en-US"/>
        </a:p>
      </dgm:t>
    </dgm:pt>
    <dgm:pt modelId="{BE35EB3B-33DA-4CFF-852B-B2AE6ED17E05}">
      <dgm:prSet custT="1"/>
      <dgm:spPr>
        <a:ln>
          <a:solidFill>
            <a:schemeClr val="tx2">
              <a:lumMod val="75000"/>
            </a:schemeClr>
          </a:solidFill>
        </a:ln>
      </dgm:spPr>
      <dgm:t>
        <a:bodyPr/>
        <a:lstStyle/>
        <a:p>
          <a:pPr>
            <a:buSzPts val="1000"/>
            <a:buFont typeface="Courier New" panose="02070309020205020404" pitchFamily="49" charset="0"/>
            <a:buChar char="o"/>
          </a:pPr>
          <a:r>
            <a:rPr lang="en-US" sz="2200" dirty="0">
              <a:solidFill>
                <a:schemeClr val="tx2">
                  <a:lumMod val="75000"/>
                </a:schemeClr>
              </a:solidFill>
            </a:rPr>
            <a:t>88 Notices to Appear issued </a:t>
          </a:r>
        </a:p>
      </dgm:t>
    </dgm:pt>
    <dgm:pt modelId="{1D3D4803-C0A4-4C64-8786-1DF03B91CD41}" type="parTrans" cxnId="{AC817CB1-0DC1-4DCC-B2F6-D562FDFFC800}">
      <dgm:prSet/>
      <dgm:spPr/>
      <dgm:t>
        <a:bodyPr/>
        <a:lstStyle/>
        <a:p>
          <a:endParaRPr lang="en-US"/>
        </a:p>
      </dgm:t>
    </dgm:pt>
    <dgm:pt modelId="{79D1BCD1-B0D0-4D1D-9288-B91DF23659C0}" type="sibTrans" cxnId="{AC817CB1-0DC1-4DCC-B2F6-D562FDFFC800}">
      <dgm:prSet/>
      <dgm:spPr/>
      <dgm:t>
        <a:bodyPr/>
        <a:lstStyle/>
        <a:p>
          <a:endParaRPr lang="en-US"/>
        </a:p>
      </dgm:t>
    </dgm:pt>
    <dgm:pt modelId="{0E6F74BA-D2EB-4D5B-AC1B-0639C3A525A8}">
      <dgm:prSet custT="1"/>
      <dgm:spPr>
        <a:ln>
          <a:solidFill>
            <a:schemeClr val="tx2">
              <a:lumMod val="75000"/>
            </a:schemeClr>
          </a:solidFill>
        </a:ln>
      </dgm:spPr>
      <dgm:t>
        <a:bodyPr/>
        <a:lstStyle/>
        <a:p>
          <a:pPr>
            <a:buSzPts val="1000"/>
            <a:buFont typeface="Courier New" panose="02070309020205020404" pitchFamily="49" charset="0"/>
            <a:buChar char="o"/>
          </a:pPr>
          <a:r>
            <a:rPr lang="en-US" sz="2200" dirty="0">
              <a:solidFill>
                <a:schemeClr val="tx2">
                  <a:lumMod val="75000"/>
                </a:schemeClr>
              </a:solidFill>
            </a:rPr>
            <a:t>383 walk-in clients served this year </a:t>
          </a:r>
        </a:p>
      </dgm:t>
    </dgm:pt>
    <dgm:pt modelId="{C3014C5B-0F92-49A1-8E91-50F5A6DE0D3C}" type="parTrans" cxnId="{5FCC33BD-ECD3-4C5B-A8B5-FA0CFA515BBB}">
      <dgm:prSet/>
      <dgm:spPr/>
      <dgm:t>
        <a:bodyPr/>
        <a:lstStyle/>
        <a:p>
          <a:endParaRPr lang="en-US"/>
        </a:p>
      </dgm:t>
    </dgm:pt>
    <dgm:pt modelId="{C1AF8E9F-A7BE-431E-B6E5-531737C84359}" type="sibTrans" cxnId="{5FCC33BD-ECD3-4C5B-A8B5-FA0CFA515BBB}">
      <dgm:prSet/>
      <dgm:spPr/>
      <dgm:t>
        <a:bodyPr/>
        <a:lstStyle/>
        <a:p>
          <a:endParaRPr lang="en-US"/>
        </a:p>
      </dgm:t>
    </dgm:pt>
    <dgm:pt modelId="{CABE7A04-F50C-46D4-B6A9-395BC2D39938}">
      <dgm:prSet custT="1"/>
      <dgm:spPr>
        <a:ln>
          <a:solidFill>
            <a:schemeClr val="tx2">
              <a:lumMod val="75000"/>
            </a:schemeClr>
          </a:solidFill>
        </a:ln>
      </dgm:spPr>
      <dgm:t>
        <a:bodyPr/>
        <a:lstStyle/>
        <a:p>
          <a:pPr>
            <a:buSzPts val="1000"/>
            <a:buFont typeface="Courier New" panose="02070309020205020404" pitchFamily="49" charset="0"/>
            <a:buChar char="o"/>
          </a:pPr>
          <a:r>
            <a:rPr lang="en-US" sz="2200" dirty="0">
              <a:solidFill>
                <a:schemeClr val="tx2">
                  <a:lumMod val="75000"/>
                </a:schemeClr>
              </a:solidFill>
            </a:rPr>
            <a:t>21 program graduates who obtained housing </a:t>
          </a:r>
        </a:p>
      </dgm:t>
    </dgm:pt>
    <dgm:pt modelId="{9CDE2439-D4CF-42BF-929B-E1867A1E661C}" type="parTrans" cxnId="{8DA8F56F-BE65-4DC0-9D4C-8CA320E46AE0}">
      <dgm:prSet/>
      <dgm:spPr/>
      <dgm:t>
        <a:bodyPr/>
        <a:lstStyle/>
        <a:p>
          <a:endParaRPr lang="en-US"/>
        </a:p>
      </dgm:t>
    </dgm:pt>
    <dgm:pt modelId="{E25D1A50-5136-4639-B0B7-273E2055B710}" type="sibTrans" cxnId="{8DA8F56F-BE65-4DC0-9D4C-8CA320E46AE0}">
      <dgm:prSet/>
      <dgm:spPr/>
      <dgm:t>
        <a:bodyPr/>
        <a:lstStyle/>
        <a:p>
          <a:endParaRPr lang="en-US"/>
        </a:p>
      </dgm:t>
    </dgm:pt>
    <dgm:pt modelId="{D154DC40-8D58-474C-B47F-949BB0B3D31B}">
      <dgm:prSet phldrT="[Text]" custT="1"/>
      <dgm:spPr>
        <a:solidFill>
          <a:schemeClr val="tx2">
            <a:lumMod val="75000"/>
          </a:schemeClr>
        </a:solidFill>
      </dgm:spPr>
      <dgm:t>
        <a:bodyPr/>
        <a:lstStyle/>
        <a:p>
          <a:pPr>
            <a:buSzPts val="1000"/>
            <a:buFont typeface="Symbol" panose="05050102010706020507" pitchFamily="18" charset="2"/>
            <a:buChar char=""/>
          </a:pPr>
          <a:r>
            <a:rPr lang="en-US" sz="2200" dirty="0"/>
            <a:t>Program Outcomes</a:t>
          </a:r>
        </a:p>
      </dgm:t>
    </dgm:pt>
    <dgm:pt modelId="{0F2F7D7D-82ED-45DF-879A-34BF8718D52D}" type="sibTrans" cxnId="{700D53FE-0286-4544-8269-39D4BAA784D7}">
      <dgm:prSet/>
      <dgm:spPr/>
      <dgm:t>
        <a:bodyPr/>
        <a:lstStyle/>
        <a:p>
          <a:endParaRPr lang="en-US"/>
        </a:p>
      </dgm:t>
    </dgm:pt>
    <dgm:pt modelId="{1F014406-98DE-4AE0-8E52-DF080F887EFE}" type="parTrans" cxnId="{700D53FE-0286-4544-8269-39D4BAA784D7}">
      <dgm:prSet/>
      <dgm:spPr/>
      <dgm:t>
        <a:bodyPr/>
        <a:lstStyle/>
        <a:p>
          <a:endParaRPr lang="en-US"/>
        </a:p>
      </dgm:t>
    </dgm:pt>
    <dgm:pt modelId="{94A31BE0-FDA2-4758-B5A1-58A47BBBE439}">
      <dgm:prSet custT="1"/>
      <dgm:spPr>
        <a:ln>
          <a:solidFill>
            <a:schemeClr val="tx2">
              <a:lumMod val="75000"/>
            </a:schemeClr>
          </a:solidFill>
        </a:ln>
      </dgm:spPr>
      <dgm:t>
        <a:bodyPr/>
        <a:lstStyle/>
        <a:p>
          <a:pPr>
            <a:buSzPts val="1000"/>
            <a:buFont typeface="Courier New" panose="02070309020205020404" pitchFamily="49" charset="0"/>
            <a:buChar char="o"/>
          </a:pPr>
          <a:r>
            <a:rPr lang="en-US" sz="2200" dirty="0">
              <a:solidFill>
                <a:schemeClr val="tx2">
                  <a:lumMod val="75000"/>
                </a:schemeClr>
              </a:solidFill>
            </a:rPr>
            <a:t>726 total clients served &amp;1,349 service referrals provided, connecting individuals to critical supportive services since program inception</a:t>
          </a:r>
        </a:p>
      </dgm:t>
    </dgm:pt>
    <dgm:pt modelId="{643CA548-1CFB-44FD-A0C1-A98E43D800EE}" type="parTrans" cxnId="{4D5904FF-D6C1-4186-9EC9-92694F3C82ED}">
      <dgm:prSet/>
      <dgm:spPr/>
      <dgm:t>
        <a:bodyPr/>
        <a:lstStyle/>
        <a:p>
          <a:endParaRPr lang="en-US"/>
        </a:p>
      </dgm:t>
    </dgm:pt>
    <dgm:pt modelId="{FE09F0CC-77B5-4352-8C25-59BCD1D51B0C}" type="sibTrans" cxnId="{4D5904FF-D6C1-4186-9EC9-92694F3C82ED}">
      <dgm:prSet/>
      <dgm:spPr/>
      <dgm:t>
        <a:bodyPr/>
        <a:lstStyle/>
        <a:p>
          <a:endParaRPr lang="en-US"/>
        </a:p>
      </dgm:t>
    </dgm:pt>
    <dgm:pt modelId="{25861D2E-46C5-4338-A6FF-13DEFA1B5641}" type="pres">
      <dgm:prSet presAssocID="{8CD5978A-EDE8-48B1-9EFA-B870FCFA2DE9}" presName="linear" presStyleCnt="0">
        <dgm:presLayoutVars>
          <dgm:dir/>
          <dgm:animLvl val="lvl"/>
          <dgm:resizeHandles val="exact"/>
        </dgm:presLayoutVars>
      </dgm:prSet>
      <dgm:spPr/>
    </dgm:pt>
    <dgm:pt modelId="{B287B3B5-2793-42B3-8796-BF336DF94B80}" type="pres">
      <dgm:prSet presAssocID="{F491438A-F41A-41EE-97C5-7830C36D0875}" presName="parentLin" presStyleCnt="0"/>
      <dgm:spPr/>
    </dgm:pt>
    <dgm:pt modelId="{5BCD6189-6FEC-4A1C-A9D4-0A27DE436AD7}" type="pres">
      <dgm:prSet presAssocID="{F491438A-F41A-41EE-97C5-7830C36D0875}" presName="parentLeftMargin" presStyleLbl="node1" presStyleIdx="0" presStyleCnt="2"/>
      <dgm:spPr/>
    </dgm:pt>
    <dgm:pt modelId="{26DD220D-1B8D-4472-922E-BF3B91263C94}" type="pres">
      <dgm:prSet presAssocID="{F491438A-F41A-41EE-97C5-7830C36D0875}" presName="parentText" presStyleLbl="node1" presStyleIdx="0" presStyleCnt="2" custScaleX="131843" custScaleY="232442" custLinFactNeighborX="705" custLinFactNeighborY="14342">
        <dgm:presLayoutVars>
          <dgm:chMax val="0"/>
          <dgm:bulletEnabled val="1"/>
        </dgm:presLayoutVars>
      </dgm:prSet>
      <dgm:spPr/>
    </dgm:pt>
    <dgm:pt modelId="{98405291-C5B9-4053-A02A-B8483FF27A1B}" type="pres">
      <dgm:prSet presAssocID="{F491438A-F41A-41EE-97C5-7830C36D0875}" presName="negativeSpace" presStyleCnt="0"/>
      <dgm:spPr/>
    </dgm:pt>
    <dgm:pt modelId="{D6A268B3-6C8B-4B78-8CC5-50B9BDA8398C}" type="pres">
      <dgm:prSet presAssocID="{F491438A-F41A-41EE-97C5-7830C36D0875}" presName="childText" presStyleLbl="conFgAcc1" presStyleIdx="0" presStyleCnt="2">
        <dgm:presLayoutVars>
          <dgm:bulletEnabled val="1"/>
        </dgm:presLayoutVars>
      </dgm:prSet>
      <dgm:spPr>
        <a:ln>
          <a:solidFill>
            <a:schemeClr val="tx2">
              <a:lumMod val="75000"/>
            </a:schemeClr>
          </a:solidFill>
        </a:ln>
      </dgm:spPr>
    </dgm:pt>
    <dgm:pt modelId="{C058C6AC-19E8-4547-A4C9-C5A298434C75}" type="pres">
      <dgm:prSet presAssocID="{C0481546-688B-43D0-8F07-889C0EEEE779}" presName="spaceBetweenRectangles" presStyleCnt="0"/>
      <dgm:spPr/>
    </dgm:pt>
    <dgm:pt modelId="{9AADC81F-D3B5-4710-B653-91CEAF840450}" type="pres">
      <dgm:prSet presAssocID="{D154DC40-8D58-474C-B47F-949BB0B3D31B}" presName="parentLin" presStyleCnt="0"/>
      <dgm:spPr/>
    </dgm:pt>
    <dgm:pt modelId="{C14EA7EB-8DAA-4237-A865-57136386B982}" type="pres">
      <dgm:prSet presAssocID="{D154DC40-8D58-474C-B47F-949BB0B3D31B}" presName="parentLeftMargin" presStyleLbl="node1" presStyleIdx="0" presStyleCnt="2"/>
      <dgm:spPr/>
    </dgm:pt>
    <dgm:pt modelId="{B10A3A31-6DA0-425B-9D54-80C8CECCC139}" type="pres">
      <dgm:prSet presAssocID="{D154DC40-8D58-474C-B47F-949BB0B3D31B}" presName="parentText" presStyleLbl="node1" presStyleIdx="1" presStyleCnt="2" custScaleX="132345">
        <dgm:presLayoutVars>
          <dgm:chMax val="0"/>
          <dgm:bulletEnabled val="1"/>
        </dgm:presLayoutVars>
      </dgm:prSet>
      <dgm:spPr/>
    </dgm:pt>
    <dgm:pt modelId="{84D234B0-0EC2-4D71-9741-E04E7FC5A710}" type="pres">
      <dgm:prSet presAssocID="{D154DC40-8D58-474C-B47F-949BB0B3D31B}" presName="negativeSpace" presStyleCnt="0"/>
      <dgm:spPr/>
    </dgm:pt>
    <dgm:pt modelId="{EC4EF462-440D-448F-9781-93EC8B1AD413}" type="pres">
      <dgm:prSet presAssocID="{D154DC40-8D58-474C-B47F-949BB0B3D31B}" presName="childText" presStyleLbl="conFgAcc1" presStyleIdx="1" presStyleCnt="2" custLinFactNeighborY="6347">
        <dgm:presLayoutVars>
          <dgm:bulletEnabled val="1"/>
        </dgm:presLayoutVars>
      </dgm:prSet>
      <dgm:spPr/>
    </dgm:pt>
  </dgm:ptLst>
  <dgm:cxnLst>
    <dgm:cxn modelId="{CA54CC04-6D58-4E42-88F4-B9733E52CAE2}" srcId="{8CD5978A-EDE8-48B1-9EFA-B870FCFA2DE9}" destId="{F491438A-F41A-41EE-97C5-7830C36D0875}" srcOrd="0" destOrd="0" parTransId="{0A037422-C8B5-41CC-984F-38A3DC50F3DF}" sibTransId="{C0481546-688B-43D0-8F07-889C0EEEE779}"/>
    <dgm:cxn modelId="{503D144B-3E9D-49A8-9359-93E78FD1B0A3}" type="presOf" srcId="{F491438A-F41A-41EE-97C5-7830C36D0875}" destId="{5BCD6189-6FEC-4A1C-A9D4-0A27DE436AD7}" srcOrd="0" destOrd="0" presId="urn:microsoft.com/office/officeart/2005/8/layout/list1"/>
    <dgm:cxn modelId="{35E5B44E-7A30-4044-B7F1-42C21CB9FCA3}" type="presOf" srcId="{BE35EB3B-33DA-4CFF-852B-B2AE6ED17E05}" destId="{EC4EF462-440D-448F-9781-93EC8B1AD413}" srcOrd="0" destOrd="0" presId="urn:microsoft.com/office/officeart/2005/8/layout/list1"/>
    <dgm:cxn modelId="{8DA8F56F-BE65-4DC0-9D4C-8CA320E46AE0}" srcId="{D154DC40-8D58-474C-B47F-949BB0B3D31B}" destId="{CABE7A04-F50C-46D4-B6A9-395BC2D39938}" srcOrd="2" destOrd="0" parTransId="{9CDE2439-D4CF-42BF-929B-E1867A1E661C}" sibTransId="{E25D1A50-5136-4639-B0B7-273E2055B710}"/>
    <dgm:cxn modelId="{CA5E7B52-5D7C-43B1-AC3B-C800A5687622}" type="presOf" srcId="{0E6F74BA-D2EB-4D5B-AC1B-0639C3A525A8}" destId="{EC4EF462-440D-448F-9781-93EC8B1AD413}" srcOrd="0" destOrd="1" presId="urn:microsoft.com/office/officeart/2005/8/layout/list1"/>
    <dgm:cxn modelId="{40BA397B-0E10-4DE8-A024-1FE9B2E8F0B8}" type="presOf" srcId="{CABE7A04-F50C-46D4-B6A9-395BC2D39938}" destId="{EC4EF462-440D-448F-9781-93EC8B1AD413}" srcOrd="0" destOrd="2" presId="urn:microsoft.com/office/officeart/2005/8/layout/list1"/>
    <dgm:cxn modelId="{124E2F8B-4FF4-4492-9C20-678CD96A58C3}" type="presOf" srcId="{94A31BE0-FDA2-4758-B5A1-58A47BBBE439}" destId="{EC4EF462-440D-448F-9781-93EC8B1AD413}" srcOrd="0" destOrd="3" presId="urn:microsoft.com/office/officeart/2005/8/layout/list1"/>
    <dgm:cxn modelId="{CEDCEC95-1F47-48F1-ACA4-BB570080ED70}" type="presOf" srcId="{D154DC40-8D58-474C-B47F-949BB0B3D31B}" destId="{B10A3A31-6DA0-425B-9D54-80C8CECCC139}" srcOrd="1" destOrd="0" presId="urn:microsoft.com/office/officeart/2005/8/layout/list1"/>
    <dgm:cxn modelId="{DD228D9B-C7FE-42E7-A742-84CA2ACA83D5}" type="presOf" srcId="{D154DC40-8D58-474C-B47F-949BB0B3D31B}" destId="{C14EA7EB-8DAA-4237-A865-57136386B982}" srcOrd="0" destOrd="0" presId="urn:microsoft.com/office/officeart/2005/8/layout/list1"/>
    <dgm:cxn modelId="{BF4E2C9F-7284-405B-A14E-3CCB894F9867}" type="presOf" srcId="{8CD5978A-EDE8-48B1-9EFA-B870FCFA2DE9}" destId="{25861D2E-46C5-4338-A6FF-13DEFA1B5641}" srcOrd="0" destOrd="0" presId="urn:microsoft.com/office/officeart/2005/8/layout/list1"/>
    <dgm:cxn modelId="{AC817CB1-0DC1-4DCC-B2F6-D562FDFFC800}" srcId="{D154DC40-8D58-474C-B47F-949BB0B3D31B}" destId="{BE35EB3B-33DA-4CFF-852B-B2AE6ED17E05}" srcOrd="0" destOrd="0" parTransId="{1D3D4803-C0A4-4C64-8786-1DF03B91CD41}" sibTransId="{79D1BCD1-B0D0-4D1D-9288-B91DF23659C0}"/>
    <dgm:cxn modelId="{5FCC33BD-ECD3-4C5B-A8B5-FA0CFA515BBB}" srcId="{D154DC40-8D58-474C-B47F-949BB0B3D31B}" destId="{0E6F74BA-D2EB-4D5B-AC1B-0639C3A525A8}" srcOrd="1" destOrd="0" parTransId="{C3014C5B-0F92-49A1-8E91-50F5A6DE0D3C}" sibTransId="{C1AF8E9F-A7BE-431E-B6E5-531737C84359}"/>
    <dgm:cxn modelId="{F6A080D2-6658-4655-B37A-91845D51273D}" type="presOf" srcId="{F491438A-F41A-41EE-97C5-7830C36D0875}" destId="{26DD220D-1B8D-4472-922E-BF3B91263C94}" srcOrd="1" destOrd="0" presId="urn:microsoft.com/office/officeart/2005/8/layout/list1"/>
    <dgm:cxn modelId="{700D53FE-0286-4544-8269-39D4BAA784D7}" srcId="{8CD5978A-EDE8-48B1-9EFA-B870FCFA2DE9}" destId="{D154DC40-8D58-474C-B47F-949BB0B3D31B}" srcOrd="1" destOrd="0" parTransId="{1F014406-98DE-4AE0-8E52-DF080F887EFE}" sibTransId="{0F2F7D7D-82ED-45DF-879A-34BF8718D52D}"/>
    <dgm:cxn modelId="{4D5904FF-D6C1-4186-9EC9-92694F3C82ED}" srcId="{D154DC40-8D58-474C-B47F-949BB0B3D31B}" destId="{94A31BE0-FDA2-4758-B5A1-58A47BBBE439}" srcOrd="3" destOrd="0" parTransId="{643CA548-1CFB-44FD-A0C1-A98E43D800EE}" sibTransId="{FE09F0CC-77B5-4352-8C25-59BCD1D51B0C}"/>
    <dgm:cxn modelId="{16BFBC84-9066-48F6-9799-BC12A695C97F}" type="presParOf" srcId="{25861D2E-46C5-4338-A6FF-13DEFA1B5641}" destId="{B287B3B5-2793-42B3-8796-BF336DF94B80}" srcOrd="0" destOrd="0" presId="urn:microsoft.com/office/officeart/2005/8/layout/list1"/>
    <dgm:cxn modelId="{FB7CF4AF-3772-4670-B914-A8BABFA50DB6}" type="presParOf" srcId="{B287B3B5-2793-42B3-8796-BF336DF94B80}" destId="{5BCD6189-6FEC-4A1C-A9D4-0A27DE436AD7}" srcOrd="0" destOrd="0" presId="urn:microsoft.com/office/officeart/2005/8/layout/list1"/>
    <dgm:cxn modelId="{66A2F887-89DC-469D-B802-9B9180DFAE5B}" type="presParOf" srcId="{B287B3B5-2793-42B3-8796-BF336DF94B80}" destId="{26DD220D-1B8D-4472-922E-BF3B91263C94}" srcOrd="1" destOrd="0" presId="urn:microsoft.com/office/officeart/2005/8/layout/list1"/>
    <dgm:cxn modelId="{E3E52BB8-6B6B-43A6-93B0-54694DE753CC}" type="presParOf" srcId="{25861D2E-46C5-4338-A6FF-13DEFA1B5641}" destId="{98405291-C5B9-4053-A02A-B8483FF27A1B}" srcOrd="1" destOrd="0" presId="urn:microsoft.com/office/officeart/2005/8/layout/list1"/>
    <dgm:cxn modelId="{F9BA7CF6-0FDC-45FA-A97F-FCC61D694529}" type="presParOf" srcId="{25861D2E-46C5-4338-A6FF-13DEFA1B5641}" destId="{D6A268B3-6C8B-4B78-8CC5-50B9BDA8398C}" srcOrd="2" destOrd="0" presId="urn:microsoft.com/office/officeart/2005/8/layout/list1"/>
    <dgm:cxn modelId="{75899F7A-669A-43EC-803B-6CB24323C9D0}" type="presParOf" srcId="{25861D2E-46C5-4338-A6FF-13DEFA1B5641}" destId="{C058C6AC-19E8-4547-A4C9-C5A298434C75}" srcOrd="3" destOrd="0" presId="urn:microsoft.com/office/officeart/2005/8/layout/list1"/>
    <dgm:cxn modelId="{D49E574B-62B1-460D-A977-D5AB9751B49D}" type="presParOf" srcId="{25861D2E-46C5-4338-A6FF-13DEFA1B5641}" destId="{9AADC81F-D3B5-4710-B653-91CEAF840450}" srcOrd="4" destOrd="0" presId="urn:microsoft.com/office/officeart/2005/8/layout/list1"/>
    <dgm:cxn modelId="{D479407B-468C-4AFB-9A50-95614A599697}" type="presParOf" srcId="{9AADC81F-D3B5-4710-B653-91CEAF840450}" destId="{C14EA7EB-8DAA-4237-A865-57136386B982}" srcOrd="0" destOrd="0" presId="urn:microsoft.com/office/officeart/2005/8/layout/list1"/>
    <dgm:cxn modelId="{76DCBA11-83F8-4DE0-94D1-AD7792F41804}" type="presParOf" srcId="{9AADC81F-D3B5-4710-B653-91CEAF840450}" destId="{B10A3A31-6DA0-425B-9D54-80C8CECCC139}" srcOrd="1" destOrd="0" presId="urn:microsoft.com/office/officeart/2005/8/layout/list1"/>
    <dgm:cxn modelId="{E7C89CCA-A2EF-44BD-85F8-522F8A8E65F9}" type="presParOf" srcId="{25861D2E-46C5-4338-A6FF-13DEFA1B5641}" destId="{84D234B0-0EC2-4D71-9741-E04E7FC5A710}" srcOrd="5" destOrd="0" presId="urn:microsoft.com/office/officeart/2005/8/layout/list1"/>
    <dgm:cxn modelId="{DF1E4A94-A906-4A5D-9C2D-883CB92D8A19}" type="presParOf" srcId="{25861D2E-46C5-4338-A6FF-13DEFA1B5641}" destId="{EC4EF462-440D-448F-9781-93EC8B1AD413}" srcOrd="6" destOrd="0" presId="urn:microsoft.com/office/officeart/2005/8/layout/list1"/>
  </dgm:cxnLst>
  <dgm:bg/>
  <dgm:whole>
    <a:ln>
      <a:solidFill>
        <a:schemeClr val="tx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7B57C-C4A7-46AE-B030-9C89219F30D7}">
      <dsp:nvSpPr>
        <dsp:cNvPr id="0" name=""/>
        <dsp:cNvSpPr/>
      </dsp:nvSpPr>
      <dsp:spPr>
        <a:xfrm>
          <a:off x="0" y="0"/>
          <a:ext cx="10515600" cy="2175510"/>
        </a:xfrm>
        <a:prstGeom prst="roundRect">
          <a:avLst>
            <a:gd name="adj" fmla="val 10000"/>
          </a:avLst>
        </a:prstGeom>
        <a:solidFill>
          <a:schemeClr val="tx2">
            <a:lumMod val="75000"/>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9FDD368B-765F-43DA-9E00-54CCB2472D33}">
      <dsp:nvSpPr>
        <dsp:cNvPr id="0" name=""/>
        <dsp:cNvSpPr/>
      </dsp:nvSpPr>
      <dsp:spPr>
        <a:xfrm>
          <a:off x="1295395" y="186265"/>
          <a:ext cx="2774508" cy="1712331"/>
        </a:xfrm>
        <a:prstGeom prst="roundRect">
          <a:avLst>
            <a:gd name="adj" fmla="val 1000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9487F-6508-4F9A-A238-3789451C2B23}">
      <dsp:nvSpPr>
        <dsp:cNvPr id="0" name=""/>
        <dsp:cNvSpPr/>
      </dsp:nvSpPr>
      <dsp:spPr>
        <a:xfrm rot="10800000">
          <a:off x="85987" y="2175510"/>
          <a:ext cx="5287694" cy="2658957"/>
        </a:xfrm>
        <a:prstGeom prst="round2SameRect">
          <a:avLst>
            <a:gd name="adj1" fmla="val 10500"/>
            <a:gd name="adj2" fmla="val 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SzPts val="1000"/>
            <a:buFont typeface="Symbol" panose="05050102010706020507" pitchFamily="18" charset="2"/>
            <a:buNone/>
          </a:pPr>
          <a:r>
            <a:rPr lang="en-US" sz="2200" b="1" kern="1200" dirty="0"/>
            <a:t>Hollywood Boys &amp; Girls Club (1109–1111 N. 69 Way) </a:t>
          </a:r>
        </a:p>
        <a:p>
          <a:pPr marL="228600" lvl="1" indent="-228600" algn="l" defTabSz="977900">
            <a:lnSpc>
              <a:spcPct val="90000"/>
            </a:lnSpc>
            <a:spcBef>
              <a:spcPct val="0"/>
            </a:spcBef>
            <a:spcAft>
              <a:spcPct val="15000"/>
            </a:spcAft>
            <a:buSzPts val="1000"/>
            <a:buFont typeface="Symbol" panose="05050102010706020507" pitchFamily="18" charset="2"/>
            <a:buChar char=""/>
          </a:pPr>
          <a:r>
            <a:rPr lang="en-US" sz="2200" kern="1200" dirty="0"/>
            <a:t>$250,000 allocated to the expansion and construction of a new Teen Center. </a:t>
          </a:r>
        </a:p>
        <a:p>
          <a:pPr marL="228600" lvl="1" indent="-228600" algn="l" defTabSz="977900">
            <a:lnSpc>
              <a:spcPct val="90000"/>
            </a:lnSpc>
            <a:spcBef>
              <a:spcPct val="0"/>
            </a:spcBef>
            <a:spcAft>
              <a:spcPct val="15000"/>
            </a:spcAft>
            <a:buSzPts val="1000"/>
            <a:buFont typeface="Symbol" panose="05050102010706020507" pitchFamily="18" charset="2"/>
            <a:buChar char=""/>
          </a:pPr>
          <a:r>
            <a:rPr lang="en-US" sz="2200" kern="1200" dirty="0"/>
            <a:t>Total project cost: $1.5 million </a:t>
          </a:r>
        </a:p>
        <a:p>
          <a:pPr marL="114300" lvl="1" indent="-114300" algn="l" defTabSz="622300">
            <a:lnSpc>
              <a:spcPct val="90000"/>
            </a:lnSpc>
            <a:spcBef>
              <a:spcPct val="0"/>
            </a:spcBef>
            <a:spcAft>
              <a:spcPct val="15000"/>
            </a:spcAft>
            <a:buSzPts val="1000"/>
            <a:buFont typeface="Symbol" panose="05050102010706020507" pitchFamily="18" charset="2"/>
            <a:buChar char=""/>
          </a:pPr>
          <a:endParaRPr lang="en-US" sz="1400" kern="1200" dirty="0"/>
        </a:p>
        <a:p>
          <a:pPr marL="285750" lvl="1" indent="-285750" algn="l" defTabSz="1600200">
            <a:lnSpc>
              <a:spcPct val="90000"/>
            </a:lnSpc>
            <a:spcBef>
              <a:spcPct val="0"/>
            </a:spcBef>
            <a:spcAft>
              <a:spcPct val="15000"/>
            </a:spcAft>
            <a:buSzPts val="1000"/>
            <a:buFont typeface="Courier New" panose="02070309020205020404" pitchFamily="49" charset="0"/>
            <a:buChar char="o"/>
          </a:pPr>
          <a:endParaRPr lang="en-US" sz="3600" kern="1200" dirty="0"/>
        </a:p>
      </dsp:txBody>
      <dsp:txXfrm rot="10800000">
        <a:off x="167759" y="2175510"/>
        <a:ext cx="5124150" cy="2577185"/>
      </dsp:txXfrm>
    </dsp:sp>
    <dsp:sp modelId="{5D495274-7F1B-4AB7-BFC0-89B6E2B2AA1F}">
      <dsp:nvSpPr>
        <dsp:cNvPr id="0" name=""/>
        <dsp:cNvSpPr/>
      </dsp:nvSpPr>
      <dsp:spPr>
        <a:xfrm>
          <a:off x="7086602" y="145989"/>
          <a:ext cx="2664713" cy="1792881"/>
        </a:xfrm>
        <a:prstGeom prst="roundRect">
          <a:avLst>
            <a:gd name="adj" fmla="val 10000"/>
          </a:avLst>
        </a:prstGeom>
        <a:blipFill rotWithShape="1">
          <a:blip xmlns:r="http://schemas.openxmlformats.org/officeDocument/2006/relationships" r:embed="rId2"/>
          <a:srcRect/>
          <a:stretch>
            <a:fillRect t="-29000" b="-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03233-2528-4EB6-B9E9-C02C0680BBD7}">
      <dsp:nvSpPr>
        <dsp:cNvPr id="0" name=""/>
        <dsp:cNvSpPr/>
      </dsp:nvSpPr>
      <dsp:spPr>
        <a:xfrm rot="10800000">
          <a:off x="6157899" y="2175510"/>
          <a:ext cx="4357700" cy="2658957"/>
        </a:xfrm>
        <a:prstGeom prst="round2SameRect">
          <a:avLst>
            <a:gd name="adj1" fmla="val 10500"/>
            <a:gd name="adj2" fmla="val 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t>Bob Butterworth Park </a:t>
          </a:r>
        </a:p>
        <a:p>
          <a:pPr marL="0" lvl="0" indent="0" algn="ctr" defTabSz="977900">
            <a:lnSpc>
              <a:spcPct val="90000"/>
            </a:lnSpc>
            <a:spcBef>
              <a:spcPct val="0"/>
            </a:spcBef>
            <a:spcAft>
              <a:spcPct val="35000"/>
            </a:spcAft>
            <a:buNone/>
          </a:pPr>
          <a:r>
            <a:rPr lang="en-US" sz="2200" b="1" kern="1200" dirty="0"/>
            <a:t>(5202 Washington Street)</a:t>
          </a:r>
        </a:p>
        <a:p>
          <a:pPr marL="228600" lvl="1" indent="-228600" algn="l" defTabSz="977900">
            <a:lnSpc>
              <a:spcPct val="90000"/>
            </a:lnSpc>
            <a:spcBef>
              <a:spcPct val="0"/>
            </a:spcBef>
            <a:spcAft>
              <a:spcPct val="15000"/>
            </a:spcAft>
            <a:buChar char="•"/>
          </a:pPr>
          <a:r>
            <a:rPr lang="en-US" sz="2200" b="0" kern="1200" dirty="0"/>
            <a:t>$240,000 invested in the development of the COVID Memorial  </a:t>
          </a:r>
        </a:p>
        <a:p>
          <a:pPr marL="285750" lvl="1" indent="-285750" algn="l" defTabSz="1333500">
            <a:lnSpc>
              <a:spcPct val="90000"/>
            </a:lnSpc>
            <a:spcBef>
              <a:spcPct val="0"/>
            </a:spcBef>
            <a:spcAft>
              <a:spcPct val="15000"/>
            </a:spcAft>
            <a:buChar char="•"/>
          </a:pPr>
          <a:endParaRPr lang="en-US" sz="3000" kern="1200" dirty="0"/>
        </a:p>
      </dsp:txBody>
      <dsp:txXfrm rot="10800000">
        <a:off x="6239671" y="2175510"/>
        <a:ext cx="4194156" cy="25771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A5108-673F-4059-8D7A-6A4C238597A3}">
      <dsp:nvSpPr>
        <dsp:cNvPr id="0" name=""/>
        <dsp:cNvSpPr/>
      </dsp:nvSpPr>
      <dsp:spPr>
        <a:xfrm>
          <a:off x="0" y="0"/>
          <a:ext cx="10591799"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625834-EA9D-40AF-BD23-6F73906DFF11}">
      <dsp:nvSpPr>
        <dsp:cNvPr id="0" name=""/>
        <dsp:cNvSpPr/>
      </dsp:nvSpPr>
      <dsp:spPr>
        <a:xfrm>
          <a:off x="0" y="0"/>
          <a:ext cx="2922805" cy="430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Through strategic investments and strong partnerships, the Office of Housing and Community Development continues to:</a:t>
          </a:r>
        </a:p>
      </dsp:txBody>
      <dsp:txXfrm>
        <a:off x="0" y="0"/>
        <a:ext cx="2922805" cy="4309533"/>
      </dsp:txXfrm>
    </dsp:sp>
    <dsp:sp modelId="{B634D3A6-8A95-44E1-A384-4248F88EBB1B}">
      <dsp:nvSpPr>
        <dsp:cNvPr id="0" name=""/>
        <dsp:cNvSpPr/>
      </dsp:nvSpPr>
      <dsp:spPr>
        <a:xfrm>
          <a:off x="3066477" y="50660"/>
          <a:ext cx="7518833" cy="101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Preserve and expand affordable housing </a:t>
          </a:r>
        </a:p>
      </dsp:txBody>
      <dsp:txXfrm>
        <a:off x="3066477" y="50660"/>
        <a:ext cx="7518833" cy="1013203"/>
      </dsp:txXfrm>
    </dsp:sp>
    <dsp:sp modelId="{09430549-CDC6-423E-ACF9-3E762FA07C64}">
      <dsp:nvSpPr>
        <dsp:cNvPr id="0" name=""/>
        <dsp:cNvSpPr/>
      </dsp:nvSpPr>
      <dsp:spPr>
        <a:xfrm>
          <a:off x="2922805" y="1063863"/>
          <a:ext cx="7662505"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541559-AFD1-4860-9450-D9760F3E602E}">
      <dsp:nvSpPr>
        <dsp:cNvPr id="0" name=""/>
        <dsp:cNvSpPr/>
      </dsp:nvSpPr>
      <dsp:spPr>
        <a:xfrm>
          <a:off x="3066477" y="1114523"/>
          <a:ext cx="7518833" cy="101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Improve neighborhood infrastructure </a:t>
          </a:r>
        </a:p>
      </dsp:txBody>
      <dsp:txXfrm>
        <a:off x="3066477" y="1114523"/>
        <a:ext cx="7518833" cy="1013203"/>
      </dsp:txXfrm>
    </dsp:sp>
    <dsp:sp modelId="{BDD6DBAA-72BC-4358-B388-2C585A61145C}">
      <dsp:nvSpPr>
        <dsp:cNvPr id="0" name=""/>
        <dsp:cNvSpPr/>
      </dsp:nvSpPr>
      <dsp:spPr>
        <a:xfrm>
          <a:off x="2922805" y="2127726"/>
          <a:ext cx="7662505"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3BB07E-B9BF-4EE8-8123-84F681CE442E}">
      <dsp:nvSpPr>
        <dsp:cNvPr id="0" name=""/>
        <dsp:cNvSpPr/>
      </dsp:nvSpPr>
      <dsp:spPr>
        <a:xfrm>
          <a:off x="3066477" y="2178386"/>
          <a:ext cx="7518833" cy="101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Support vulnerable populations </a:t>
          </a:r>
        </a:p>
      </dsp:txBody>
      <dsp:txXfrm>
        <a:off x="3066477" y="2178386"/>
        <a:ext cx="7518833" cy="1013203"/>
      </dsp:txXfrm>
    </dsp:sp>
    <dsp:sp modelId="{94E6C100-EB61-4492-BB39-8A537F1513AA}">
      <dsp:nvSpPr>
        <dsp:cNvPr id="0" name=""/>
        <dsp:cNvSpPr/>
      </dsp:nvSpPr>
      <dsp:spPr>
        <a:xfrm>
          <a:off x="2922805" y="3191590"/>
          <a:ext cx="7662505"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9F2E2A-8C27-4A48-9654-AAC6F10211BE}">
      <dsp:nvSpPr>
        <dsp:cNvPr id="0" name=""/>
        <dsp:cNvSpPr/>
      </dsp:nvSpPr>
      <dsp:spPr>
        <a:xfrm>
          <a:off x="3066477" y="3242250"/>
          <a:ext cx="7518833" cy="1013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Enhance overall community stability </a:t>
          </a:r>
        </a:p>
      </dsp:txBody>
      <dsp:txXfrm>
        <a:off x="3066477" y="3242250"/>
        <a:ext cx="7518833" cy="1013203"/>
      </dsp:txXfrm>
    </dsp:sp>
    <dsp:sp modelId="{F9ADDC31-1561-45A1-BA14-FF8E898F38BE}">
      <dsp:nvSpPr>
        <dsp:cNvPr id="0" name=""/>
        <dsp:cNvSpPr/>
      </dsp:nvSpPr>
      <dsp:spPr>
        <a:xfrm>
          <a:off x="2922805" y="4255453"/>
          <a:ext cx="7662505" cy="0"/>
        </a:xfrm>
        <a:prstGeom prst="line">
          <a:avLst/>
        </a:prstGeom>
        <a:solidFill>
          <a:schemeClr val="dk2">
            <a:hueOff val="0"/>
            <a:satOff val="0"/>
            <a:lumOff val="0"/>
            <a:alphaOff val="0"/>
          </a:schemeClr>
        </a:solidFill>
        <a:ln w="25400" cap="flat"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D4E5D-5356-4482-A22B-372E4FD13486}">
      <dsp:nvSpPr>
        <dsp:cNvPr id="0" name=""/>
        <dsp:cNvSpPr/>
      </dsp:nvSpPr>
      <dsp:spPr>
        <a:xfrm>
          <a:off x="21261" y="61724"/>
          <a:ext cx="5791200" cy="1207995"/>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Rebuilding Together Broward Day of Service </a:t>
          </a:r>
        </a:p>
      </dsp:txBody>
      <dsp:txXfrm>
        <a:off x="1230819" y="61724"/>
        <a:ext cx="4581642" cy="1207995"/>
      </dsp:txXfrm>
    </dsp:sp>
    <dsp:sp modelId="{302966A9-1BCB-419E-BEE8-18FD454EB8A0}">
      <dsp:nvSpPr>
        <dsp:cNvPr id="0" name=""/>
        <dsp:cNvSpPr/>
      </dsp:nvSpPr>
      <dsp:spPr>
        <a:xfrm>
          <a:off x="250797" y="182739"/>
          <a:ext cx="1403601" cy="978585"/>
        </a:xfrm>
        <a:prstGeom prst="roundRect">
          <a:avLst>
            <a:gd name="adj" fmla="val 10000"/>
          </a:avLst>
        </a:prstGeom>
        <a:blipFill>
          <a:blip xmlns:r="http://schemas.openxmlformats.org/officeDocument/2006/relationships" r:embed="rId1"/>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BC53B5-F8FC-4635-8367-270B4D8BE01A}">
      <dsp:nvSpPr>
        <dsp:cNvPr id="0" name=""/>
        <dsp:cNvSpPr/>
      </dsp:nvSpPr>
      <dsp:spPr>
        <a:xfrm>
          <a:off x="10501" y="1352146"/>
          <a:ext cx="5791200" cy="1025884"/>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    8</a:t>
          </a:r>
          <a:r>
            <a:rPr lang="en-US" sz="2200" kern="1200" baseline="30000" dirty="0"/>
            <a:t>th</a:t>
          </a:r>
          <a:r>
            <a:rPr lang="en-US" sz="2200" kern="1200" dirty="0"/>
            <a:t> Annual Homeless                         Symposium Hosted by Hollywood (First time)</a:t>
          </a:r>
        </a:p>
      </dsp:txBody>
      <dsp:txXfrm>
        <a:off x="1220059" y="1352146"/>
        <a:ext cx="4581642" cy="1025884"/>
      </dsp:txXfrm>
    </dsp:sp>
    <dsp:sp modelId="{E2A461B8-825D-443A-8F6E-3CA56D62EF14}">
      <dsp:nvSpPr>
        <dsp:cNvPr id="0" name=""/>
        <dsp:cNvSpPr/>
      </dsp:nvSpPr>
      <dsp:spPr>
        <a:xfrm>
          <a:off x="189167" y="1430876"/>
          <a:ext cx="1423569" cy="838615"/>
        </a:xfrm>
        <a:prstGeom prst="roundRect">
          <a:avLst>
            <a:gd name="adj" fmla="val 10000"/>
          </a:avLst>
        </a:prstGeom>
        <a:blipFill>
          <a:blip xmlns:r="http://schemas.openxmlformats.org/officeDocument/2006/relationships" r:embed="rId2"/>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D27FDA-B9B1-4ADB-8378-06D95DCA2ED8}">
      <dsp:nvSpPr>
        <dsp:cNvPr id="0" name=""/>
        <dsp:cNvSpPr/>
      </dsp:nvSpPr>
      <dsp:spPr>
        <a:xfrm>
          <a:off x="25914" y="2397947"/>
          <a:ext cx="5791200" cy="101315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a:t>
          </a:r>
          <a:r>
            <a:rPr lang="en-US" sz="2200" kern="1200" dirty="0"/>
            <a:t>National Community Development Week Proclamation</a:t>
          </a:r>
        </a:p>
      </dsp:txBody>
      <dsp:txXfrm>
        <a:off x="1235472" y="2397947"/>
        <a:ext cx="4581642" cy="1013157"/>
      </dsp:txXfrm>
    </dsp:sp>
    <dsp:sp modelId="{64460EE1-BBC4-4F6C-B409-7C4CEFCB3246}">
      <dsp:nvSpPr>
        <dsp:cNvPr id="0" name=""/>
        <dsp:cNvSpPr/>
      </dsp:nvSpPr>
      <dsp:spPr>
        <a:xfrm>
          <a:off x="181190" y="2433450"/>
          <a:ext cx="1463679" cy="905262"/>
        </a:xfrm>
        <a:prstGeom prst="roundRect">
          <a:avLst>
            <a:gd name="adj" fmla="val 10000"/>
          </a:avLst>
        </a:prstGeom>
        <a:blipFill>
          <a:blip xmlns:r="http://schemas.openxmlformats.org/officeDocument/2006/relationships" r:embed="rId3"/>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23DAD7-7290-4023-8FD9-8DB71FEF1CFC}">
      <dsp:nvSpPr>
        <dsp:cNvPr id="0" name=""/>
        <dsp:cNvSpPr/>
      </dsp:nvSpPr>
      <dsp:spPr>
        <a:xfrm>
          <a:off x="28514" y="3447438"/>
          <a:ext cx="5791200" cy="1146332"/>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a:t>
          </a:r>
          <a:r>
            <a:rPr lang="en-US" sz="2200" kern="1200" dirty="0"/>
            <a:t>Housing Presentations to Seniors &amp; Civic Associations</a:t>
          </a:r>
        </a:p>
      </dsp:txBody>
      <dsp:txXfrm>
        <a:off x="1238072" y="3447438"/>
        <a:ext cx="4581642" cy="1146332"/>
      </dsp:txXfrm>
    </dsp:sp>
    <dsp:sp modelId="{93A6A36B-F417-46A9-95CC-6F26D793CD58}">
      <dsp:nvSpPr>
        <dsp:cNvPr id="0" name=""/>
        <dsp:cNvSpPr/>
      </dsp:nvSpPr>
      <dsp:spPr>
        <a:xfrm>
          <a:off x="151487" y="3559448"/>
          <a:ext cx="1467362" cy="892852"/>
        </a:xfrm>
        <a:prstGeom prst="roundRect">
          <a:avLst>
            <a:gd name="adj" fmla="val 10000"/>
          </a:avLst>
        </a:prstGeom>
        <a:blipFill>
          <a:blip xmlns:r="http://schemas.openxmlformats.org/officeDocument/2006/relationships" r:embed="rId4"/>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157D1-C1D1-4CBF-99D5-E41EB1F8878E}">
      <dsp:nvSpPr>
        <dsp:cNvPr id="0" name=""/>
        <dsp:cNvSpPr/>
      </dsp:nvSpPr>
      <dsp:spPr>
        <a:xfrm>
          <a:off x="47738" y="4598640"/>
          <a:ext cx="5791200" cy="946829"/>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a:t>
          </a:r>
          <a:r>
            <a:rPr lang="en-US" sz="2200" kern="1200" dirty="0"/>
            <a:t>Providing Program                                      Accessibility for Homebound Residents</a:t>
          </a:r>
        </a:p>
      </dsp:txBody>
      <dsp:txXfrm>
        <a:off x="1257296" y="4598640"/>
        <a:ext cx="4581642" cy="946829"/>
      </dsp:txXfrm>
    </dsp:sp>
    <dsp:sp modelId="{EA7B6958-FAB5-4EE0-B953-966885BF9FD0}">
      <dsp:nvSpPr>
        <dsp:cNvPr id="0" name=""/>
        <dsp:cNvSpPr/>
      </dsp:nvSpPr>
      <dsp:spPr>
        <a:xfrm>
          <a:off x="134475" y="4663136"/>
          <a:ext cx="1451830" cy="837478"/>
        </a:xfrm>
        <a:prstGeom prst="roundRect">
          <a:avLst>
            <a:gd name="adj" fmla="val 10000"/>
          </a:avLst>
        </a:prstGeom>
        <a:blipFill>
          <a:blip xmlns:r="http://schemas.openxmlformats.org/officeDocument/2006/relationships" r:embed="rId5"/>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D4E5D-5356-4482-A22B-372E4FD13486}">
      <dsp:nvSpPr>
        <dsp:cNvPr id="0" name=""/>
        <dsp:cNvSpPr/>
      </dsp:nvSpPr>
      <dsp:spPr>
        <a:xfrm>
          <a:off x="0" y="0"/>
          <a:ext cx="6019800" cy="1181263"/>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   Community Development                              Advisory Board Public Hearings</a:t>
          </a:r>
        </a:p>
      </dsp:txBody>
      <dsp:txXfrm>
        <a:off x="1304221" y="0"/>
        <a:ext cx="4715578" cy="1181263"/>
      </dsp:txXfrm>
    </dsp:sp>
    <dsp:sp modelId="{302966A9-1BCB-419E-BEE8-18FD454EB8A0}">
      <dsp:nvSpPr>
        <dsp:cNvPr id="0" name=""/>
        <dsp:cNvSpPr/>
      </dsp:nvSpPr>
      <dsp:spPr>
        <a:xfrm>
          <a:off x="132714" y="190431"/>
          <a:ext cx="1249216" cy="777284"/>
        </a:xfrm>
        <a:prstGeom prst="roundRect">
          <a:avLst>
            <a:gd name="adj" fmla="val 10000"/>
          </a:avLst>
        </a:prstGeom>
        <a:blipFill>
          <a:blip xmlns:r="http://schemas.openxmlformats.org/officeDocument/2006/relationships" r:embed="rId1"/>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BC53B5-F8FC-4635-8367-270B4D8BE01A}">
      <dsp:nvSpPr>
        <dsp:cNvPr id="0" name=""/>
        <dsp:cNvSpPr/>
      </dsp:nvSpPr>
      <dsp:spPr>
        <a:xfrm>
          <a:off x="0" y="1281525"/>
          <a:ext cx="6019800" cy="100261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Affordable Housing Advisory                                   Committee Incentive Strategies and Housing Needs</a:t>
          </a:r>
        </a:p>
      </dsp:txBody>
      <dsp:txXfrm>
        <a:off x="1304221" y="1281525"/>
        <a:ext cx="4715578" cy="1002617"/>
      </dsp:txXfrm>
    </dsp:sp>
    <dsp:sp modelId="{E2A461B8-825D-443A-8F6E-3CA56D62EF14}">
      <dsp:nvSpPr>
        <dsp:cNvPr id="0" name=""/>
        <dsp:cNvSpPr/>
      </dsp:nvSpPr>
      <dsp:spPr>
        <a:xfrm>
          <a:off x="156462" y="1382745"/>
          <a:ext cx="1227124" cy="774509"/>
        </a:xfrm>
        <a:prstGeom prst="roundRect">
          <a:avLst>
            <a:gd name="adj" fmla="val 10000"/>
          </a:avLst>
        </a:prstGeom>
        <a:blipFill>
          <a:blip xmlns:r="http://schemas.openxmlformats.org/officeDocument/2006/relationships" r:embed="rId2"/>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D27FDA-B9B1-4ADB-8378-06D95DCA2ED8}">
      <dsp:nvSpPr>
        <dsp:cNvPr id="0" name=""/>
        <dsp:cNvSpPr/>
      </dsp:nvSpPr>
      <dsp:spPr>
        <a:xfrm>
          <a:off x="0" y="2384403"/>
          <a:ext cx="6019800" cy="100261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Housing Programs Presentation to Code Compliance</a:t>
          </a:r>
        </a:p>
      </dsp:txBody>
      <dsp:txXfrm>
        <a:off x="1304221" y="2384403"/>
        <a:ext cx="4715578" cy="1002617"/>
      </dsp:txXfrm>
    </dsp:sp>
    <dsp:sp modelId="{64460EE1-BBC4-4F6C-B409-7C4CEFCB3246}">
      <dsp:nvSpPr>
        <dsp:cNvPr id="0" name=""/>
        <dsp:cNvSpPr/>
      </dsp:nvSpPr>
      <dsp:spPr>
        <a:xfrm>
          <a:off x="36939" y="2525335"/>
          <a:ext cx="1330604" cy="720753"/>
        </a:xfrm>
        <a:prstGeom prst="roundRect">
          <a:avLst>
            <a:gd name="adj" fmla="val 10000"/>
          </a:avLst>
        </a:prstGeom>
        <a:blipFill>
          <a:blip xmlns:r="http://schemas.openxmlformats.org/officeDocument/2006/relationships" r:embed="rId3"/>
          <a:srcRect/>
          <a:stretch>
            <a:fillRect t="-32000" b="-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157D1-C1D1-4CBF-99D5-E41EB1F8878E}">
      <dsp:nvSpPr>
        <dsp:cNvPr id="0" name=""/>
        <dsp:cNvSpPr/>
      </dsp:nvSpPr>
      <dsp:spPr>
        <a:xfrm>
          <a:off x="0" y="3487282"/>
          <a:ext cx="6019800" cy="100261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HCD Staff Donations and Volunteering</a:t>
          </a:r>
        </a:p>
      </dsp:txBody>
      <dsp:txXfrm>
        <a:off x="1304221" y="3487282"/>
        <a:ext cx="4715578" cy="1002617"/>
      </dsp:txXfrm>
    </dsp:sp>
    <dsp:sp modelId="{EA7B6958-FAB5-4EE0-B953-966885BF9FD0}">
      <dsp:nvSpPr>
        <dsp:cNvPr id="0" name=""/>
        <dsp:cNvSpPr/>
      </dsp:nvSpPr>
      <dsp:spPr>
        <a:xfrm>
          <a:off x="100261" y="3587544"/>
          <a:ext cx="1203960" cy="802093"/>
        </a:xfrm>
        <a:prstGeom prst="roundRect">
          <a:avLst>
            <a:gd name="adj" fmla="val 10000"/>
          </a:avLst>
        </a:prstGeom>
        <a:blipFill>
          <a:blip xmlns:r="http://schemas.openxmlformats.org/officeDocument/2006/relationships" r:embed="rId4"/>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3A60C-0CD7-461D-AAFD-538677A8EABE}">
      <dsp:nvSpPr>
        <dsp:cNvPr id="0" name=""/>
        <dsp:cNvSpPr/>
      </dsp:nvSpPr>
      <dsp:spPr>
        <a:xfrm>
          <a:off x="0" y="4590161"/>
          <a:ext cx="6019800" cy="100261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City Manager’s Team Diamond Award - 2025</a:t>
          </a:r>
        </a:p>
      </dsp:txBody>
      <dsp:txXfrm>
        <a:off x="1304221" y="4590161"/>
        <a:ext cx="4715578" cy="1002617"/>
      </dsp:txXfrm>
    </dsp:sp>
    <dsp:sp modelId="{DE931357-5479-42AC-B80D-ADB7086ED45E}">
      <dsp:nvSpPr>
        <dsp:cNvPr id="0" name=""/>
        <dsp:cNvSpPr/>
      </dsp:nvSpPr>
      <dsp:spPr>
        <a:xfrm>
          <a:off x="100261" y="4690423"/>
          <a:ext cx="1203960" cy="802093"/>
        </a:xfrm>
        <a:prstGeom prst="roundRect">
          <a:avLst>
            <a:gd name="adj" fmla="val 10000"/>
          </a:avLst>
        </a:prstGeom>
        <a:blipFill>
          <a:blip xmlns:r="http://schemas.openxmlformats.org/officeDocument/2006/relationships" r:embed="rId5"/>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268B3-6C8B-4B78-8CC5-50B9BDA8398C}">
      <dsp:nvSpPr>
        <dsp:cNvPr id="0" name=""/>
        <dsp:cNvSpPr/>
      </dsp:nvSpPr>
      <dsp:spPr>
        <a:xfrm>
          <a:off x="0" y="804764"/>
          <a:ext cx="6129868" cy="8316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26DD220D-1B8D-4472-922E-BF3B91263C94}">
      <dsp:nvSpPr>
        <dsp:cNvPr id="0" name=""/>
        <dsp:cNvSpPr/>
      </dsp:nvSpPr>
      <dsp:spPr>
        <a:xfrm>
          <a:off x="339937" y="152399"/>
          <a:ext cx="5678801" cy="128880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186" tIns="0" rIns="162186" bIns="0" numCol="1" spcCol="1270" anchor="ctr" anchorCtr="0">
          <a:noAutofit/>
        </a:bodyPr>
        <a:lstStyle/>
        <a:p>
          <a:pPr marL="0" lvl="0" indent="0" algn="l" defTabSz="977900">
            <a:lnSpc>
              <a:spcPct val="90000"/>
            </a:lnSpc>
            <a:spcBef>
              <a:spcPct val="0"/>
            </a:spcBef>
            <a:spcAft>
              <a:spcPct val="35000"/>
            </a:spcAft>
            <a:buNone/>
          </a:pPr>
          <a:r>
            <a:rPr lang="en-US" sz="2200" kern="1200" dirty="0"/>
            <a:t>$237,000 ($175,000 in CDBG &amp; $62,000 CDBG-CV Funding)invested in public services supporting low- to moderate-income residents </a:t>
          </a:r>
        </a:p>
      </dsp:txBody>
      <dsp:txXfrm>
        <a:off x="402851" y="215313"/>
        <a:ext cx="5552973" cy="1162975"/>
      </dsp:txXfrm>
    </dsp:sp>
    <dsp:sp modelId="{EC4EF462-440D-448F-9781-93EC8B1AD413}">
      <dsp:nvSpPr>
        <dsp:cNvPr id="0" name=""/>
        <dsp:cNvSpPr/>
      </dsp:nvSpPr>
      <dsp:spPr>
        <a:xfrm>
          <a:off x="0" y="2301644"/>
          <a:ext cx="6129868" cy="2754675"/>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5746" tIns="687324" rIns="475746" bIns="156464" numCol="1" spcCol="1270" anchor="t" anchorCtr="0">
          <a:noAutofit/>
        </a:bodyPr>
        <a:lstStyle/>
        <a:p>
          <a:pPr marL="228600" lvl="1" indent="-228600" algn="l" defTabSz="977900">
            <a:lnSpc>
              <a:spcPct val="90000"/>
            </a:lnSpc>
            <a:spcBef>
              <a:spcPct val="0"/>
            </a:spcBef>
            <a:spcAft>
              <a:spcPct val="15000"/>
            </a:spcAft>
            <a:buSzPts val="1000"/>
            <a:buFont typeface="Courier New" panose="02070309020205020404" pitchFamily="49" charset="0"/>
            <a:buChar char="o"/>
          </a:pPr>
          <a:r>
            <a:rPr lang="en-US" sz="2200" kern="1200" dirty="0">
              <a:solidFill>
                <a:schemeClr val="tx2">
                  <a:lumMod val="75000"/>
                </a:schemeClr>
              </a:solidFill>
            </a:rPr>
            <a:t>Food assistance for seniors </a:t>
          </a:r>
        </a:p>
        <a:p>
          <a:pPr marL="228600" lvl="1" indent="-228600" algn="l" defTabSz="977900">
            <a:lnSpc>
              <a:spcPct val="90000"/>
            </a:lnSpc>
            <a:spcBef>
              <a:spcPct val="0"/>
            </a:spcBef>
            <a:spcAft>
              <a:spcPct val="15000"/>
            </a:spcAft>
            <a:buSzPts val="1000"/>
            <a:buFont typeface="Courier New" panose="02070309020205020404" pitchFamily="49" charset="0"/>
            <a:buChar char="o"/>
          </a:pPr>
          <a:r>
            <a:rPr lang="en-US" sz="2200" kern="1200" dirty="0">
              <a:solidFill>
                <a:schemeClr val="tx2">
                  <a:lumMod val="75000"/>
                </a:schemeClr>
              </a:solidFill>
            </a:rPr>
            <a:t>Tutoring and STEM education for youth </a:t>
          </a:r>
        </a:p>
        <a:p>
          <a:pPr marL="228600" lvl="1" indent="-228600" algn="l" defTabSz="977900">
            <a:lnSpc>
              <a:spcPct val="90000"/>
            </a:lnSpc>
            <a:spcBef>
              <a:spcPct val="0"/>
            </a:spcBef>
            <a:spcAft>
              <a:spcPct val="15000"/>
            </a:spcAft>
            <a:buSzPts val="1000"/>
            <a:buFont typeface="Courier New" panose="02070309020205020404" pitchFamily="49" charset="0"/>
            <a:buChar char="o"/>
          </a:pPr>
          <a:r>
            <a:rPr lang="en-US" sz="2200" kern="1200" dirty="0">
              <a:solidFill>
                <a:schemeClr val="tx2">
                  <a:lumMod val="75000"/>
                </a:schemeClr>
              </a:solidFill>
            </a:rPr>
            <a:t>Essential supportive services for vulnerable populations </a:t>
          </a:r>
        </a:p>
        <a:p>
          <a:pPr marL="228600" lvl="2" indent="-114300" algn="l" defTabSz="533400">
            <a:lnSpc>
              <a:spcPct val="90000"/>
            </a:lnSpc>
            <a:spcBef>
              <a:spcPct val="0"/>
            </a:spcBef>
            <a:spcAft>
              <a:spcPct val="15000"/>
            </a:spcAft>
            <a:buChar char="•"/>
          </a:pPr>
          <a:endParaRPr lang="en-US" sz="1200" kern="1200" dirty="0"/>
        </a:p>
      </dsp:txBody>
      <dsp:txXfrm>
        <a:off x="0" y="2301644"/>
        <a:ext cx="6129868" cy="2754675"/>
      </dsp:txXfrm>
    </dsp:sp>
    <dsp:sp modelId="{B10A3A31-6DA0-425B-9D54-80C8CECCC139}">
      <dsp:nvSpPr>
        <dsp:cNvPr id="0" name=""/>
        <dsp:cNvSpPr/>
      </dsp:nvSpPr>
      <dsp:spPr>
        <a:xfrm>
          <a:off x="306493" y="1814564"/>
          <a:ext cx="5678801" cy="974160"/>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186" tIns="0" rIns="162186" bIns="0" numCol="1" spcCol="1270" anchor="ctr" anchorCtr="0">
          <a:noAutofit/>
        </a:bodyPr>
        <a:lstStyle/>
        <a:p>
          <a:pPr marL="0" lvl="0" indent="0" algn="l" defTabSz="977900">
            <a:lnSpc>
              <a:spcPct val="90000"/>
            </a:lnSpc>
            <a:spcBef>
              <a:spcPct val="0"/>
            </a:spcBef>
            <a:spcAft>
              <a:spcPct val="35000"/>
            </a:spcAft>
            <a:buSzPts val="1000"/>
            <a:buFont typeface="Symbol" panose="05050102010706020507" pitchFamily="18" charset="2"/>
            <a:buNone/>
          </a:pPr>
          <a:r>
            <a:rPr lang="en-US" sz="2200" kern="1200" dirty="0"/>
            <a:t>9 nonprofit organizations funded, providing: </a:t>
          </a:r>
        </a:p>
      </dsp:txBody>
      <dsp:txXfrm>
        <a:off x="354048" y="1862119"/>
        <a:ext cx="5583691" cy="879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3FAAC-1A34-4928-B6A7-5C24EC21BF46}">
      <dsp:nvSpPr>
        <dsp:cNvPr id="0" name=""/>
        <dsp:cNvSpPr/>
      </dsp:nvSpPr>
      <dsp:spPr>
        <a:xfrm>
          <a:off x="0" y="0"/>
          <a:ext cx="6781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172B4-8EC2-4BDE-AD62-08EBC3201ABD}">
      <dsp:nvSpPr>
        <dsp:cNvPr id="0" name=""/>
        <dsp:cNvSpPr/>
      </dsp:nvSpPr>
      <dsp:spPr>
        <a:xfrm>
          <a:off x="0" y="0"/>
          <a:ext cx="3517423" cy="606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chemeClr val="tx2">
                  <a:lumMod val="75000"/>
                </a:schemeClr>
              </a:solidFill>
            </a:rPr>
            <a:t>Owner-Occupied Rehabilitation </a:t>
          </a:r>
          <a:r>
            <a:rPr lang="en-US" sz="3000" i="1" kern="1200" dirty="0">
              <a:solidFill>
                <a:schemeClr val="tx2">
                  <a:lumMod val="75000"/>
                </a:schemeClr>
              </a:solidFill>
            </a:rPr>
            <a:t>(SHIP &amp; ILA)</a:t>
          </a:r>
        </a:p>
      </dsp:txBody>
      <dsp:txXfrm>
        <a:off x="0" y="0"/>
        <a:ext cx="3517423" cy="6063829"/>
      </dsp:txXfrm>
    </dsp:sp>
    <dsp:sp modelId="{13590EC8-F523-4CAD-89A1-ADA0393FFF73}">
      <dsp:nvSpPr>
        <dsp:cNvPr id="0" name=""/>
        <dsp:cNvSpPr/>
      </dsp:nvSpPr>
      <dsp:spPr>
        <a:xfrm>
          <a:off x="3578519" y="57144"/>
          <a:ext cx="3197346" cy="114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64 homes funded through ILA</a:t>
          </a:r>
        </a:p>
      </dsp:txBody>
      <dsp:txXfrm>
        <a:off x="3578519" y="57144"/>
        <a:ext cx="3197346" cy="1142889"/>
      </dsp:txXfrm>
    </dsp:sp>
    <dsp:sp modelId="{5E981306-CED8-41CD-8803-70E592842A8D}">
      <dsp:nvSpPr>
        <dsp:cNvPr id="0" name=""/>
        <dsp:cNvSpPr/>
      </dsp:nvSpPr>
      <dsp:spPr>
        <a:xfrm>
          <a:off x="3517423" y="1200034"/>
          <a:ext cx="3258442" cy="0"/>
        </a:xfrm>
        <a:prstGeom prst="line">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7EBDA3EE-D176-45E8-9551-26EF467EF579}">
      <dsp:nvSpPr>
        <dsp:cNvPr id="0" name=""/>
        <dsp:cNvSpPr/>
      </dsp:nvSpPr>
      <dsp:spPr>
        <a:xfrm>
          <a:off x="3578519" y="1257178"/>
          <a:ext cx="3197346" cy="114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28 homes funded through SHIP</a:t>
          </a:r>
        </a:p>
      </dsp:txBody>
      <dsp:txXfrm>
        <a:off x="3578519" y="1257178"/>
        <a:ext cx="3197346" cy="1142889"/>
      </dsp:txXfrm>
    </dsp:sp>
    <dsp:sp modelId="{7B2D3524-AE77-46E3-9BEE-5EDA91E8F737}">
      <dsp:nvSpPr>
        <dsp:cNvPr id="0" name=""/>
        <dsp:cNvSpPr/>
      </dsp:nvSpPr>
      <dsp:spPr>
        <a:xfrm>
          <a:off x="3517423" y="2400068"/>
          <a:ext cx="3258442" cy="0"/>
        </a:xfrm>
        <a:prstGeom prst="line">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8617E5E6-77DA-4FD2-8D6E-902BFF1980B7}">
      <dsp:nvSpPr>
        <dsp:cNvPr id="0" name=""/>
        <dsp:cNvSpPr/>
      </dsp:nvSpPr>
      <dsp:spPr>
        <a:xfrm>
          <a:off x="3578519" y="2457212"/>
          <a:ext cx="3197346" cy="114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Approximately 70% of our rehabs are ILA related </a:t>
          </a:r>
        </a:p>
      </dsp:txBody>
      <dsp:txXfrm>
        <a:off x="3578519" y="2457212"/>
        <a:ext cx="3197346" cy="1142889"/>
      </dsp:txXfrm>
    </dsp:sp>
    <dsp:sp modelId="{56BF5F11-2DF3-4066-8551-BF910A657C5A}">
      <dsp:nvSpPr>
        <dsp:cNvPr id="0" name=""/>
        <dsp:cNvSpPr/>
      </dsp:nvSpPr>
      <dsp:spPr>
        <a:xfrm>
          <a:off x="3517423" y="3600102"/>
          <a:ext cx="3258442" cy="0"/>
        </a:xfrm>
        <a:prstGeom prst="line">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F20BD39A-10AA-4B9E-A42C-F7ED91738F13}">
      <dsp:nvSpPr>
        <dsp:cNvPr id="0" name=""/>
        <dsp:cNvSpPr/>
      </dsp:nvSpPr>
      <dsp:spPr>
        <a:xfrm>
          <a:off x="3578519" y="3657246"/>
          <a:ext cx="3197346" cy="114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$2,560,000 in ILA invested in preserving existing housing stock </a:t>
          </a:r>
        </a:p>
      </dsp:txBody>
      <dsp:txXfrm>
        <a:off x="3578519" y="3657246"/>
        <a:ext cx="3197346" cy="1142889"/>
      </dsp:txXfrm>
    </dsp:sp>
    <dsp:sp modelId="{128036CD-E1AD-45C3-9931-FBA8E6BAF62E}">
      <dsp:nvSpPr>
        <dsp:cNvPr id="0" name=""/>
        <dsp:cNvSpPr/>
      </dsp:nvSpPr>
      <dsp:spPr>
        <a:xfrm>
          <a:off x="3517423" y="4800136"/>
          <a:ext cx="3258442" cy="0"/>
        </a:xfrm>
        <a:prstGeom prst="line">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778C68E6-B068-4DF9-B128-8389AE070759}">
      <dsp:nvSpPr>
        <dsp:cNvPr id="0" name=""/>
        <dsp:cNvSpPr/>
      </dsp:nvSpPr>
      <dsp:spPr>
        <a:xfrm>
          <a:off x="3578519" y="4857280"/>
          <a:ext cx="3197346" cy="114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$1,584,263.40 in SHIP invested in preserving existing housing stock </a:t>
          </a:r>
        </a:p>
      </dsp:txBody>
      <dsp:txXfrm>
        <a:off x="3578519" y="4857280"/>
        <a:ext cx="3197346" cy="1142889"/>
      </dsp:txXfrm>
    </dsp:sp>
    <dsp:sp modelId="{8A9DF18D-7181-4473-8E0C-48D06779A28D}">
      <dsp:nvSpPr>
        <dsp:cNvPr id="0" name=""/>
        <dsp:cNvSpPr/>
      </dsp:nvSpPr>
      <dsp:spPr>
        <a:xfrm>
          <a:off x="3517423" y="6000170"/>
          <a:ext cx="3258442" cy="0"/>
        </a:xfrm>
        <a:prstGeom prst="line">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3FAAC-1A34-4928-B6A7-5C24EC21BF46}">
      <dsp:nvSpPr>
        <dsp:cNvPr id="0" name=""/>
        <dsp:cNvSpPr/>
      </dsp:nvSpPr>
      <dsp:spPr>
        <a:xfrm>
          <a:off x="0" y="1231"/>
          <a:ext cx="487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172B4-8EC2-4BDE-AD62-08EBC3201ABD}">
      <dsp:nvSpPr>
        <dsp:cNvPr id="0" name=""/>
        <dsp:cNvSpPr/>
      </dsp:nvSpPr>
      <dsp:spPr>
        <a:xfrm>
          <a:off x="0" y="1231"/>
          <a:ext cx="2475735" cy="251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solidFill>
                <a:schemeClr val="tx2">
                  <a:lumMod val="75000"/>
                </a:schemeClr>
              </a:solidFill>
            </a:rPr>
            <a:t>First-Time Homebuyer Assistance </a:t>
          </a:r>
          <a:r>
            <a:rPr lang="en-US" sz="3000" i="1" kern="1200" dirty="0">
              <a:solidFill>
                <a:schemeClr val="tx2">
                  <a:lumMod val="75000"/>
                </a:schemeClr>
              </a:solidFill>
            </a:rPr>
            <a:t>(ILA)</a:t>
          </a:r>
        </a:p>
      </dsp:txBody>
      <dsp:txXfrm>
        <a:off x="0" y="1231"/>
        <a:ext cx="2475735" cy="2519653"/>
      </dsp:txXfrm>
    </dsp:sp>
    <dsp:sp modelId="{13590EC8-F523-4CAD-89A1-ADA0393FFF73}">
      <dsp:nvSpPr>
        <dsp:cNvPr id="0" name=""/>
        <dsp:cNvSpPr/>
      </dsp:nvSpPr>
      <dsp:spPr>
        <a:xfrm>
          <a:off x="2520670" y="71112"/>
          <a:ext cx="2351555" cy="1397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9 households assisted in achieving homeownership </a:t>
          </a:r>
        </a:p>
      </dsp:txBody>
      <dsp:txXfrm>
        <a:off x="2520670" y="71112"/>
        <a:ext cx="2351555" cy="1397620"/>
      </dsp:txXfrm>
    </dsp:sp>
    <dsp:sp modelId="{5E981306-CED8-41CD-8803-70E592842A8D}">
      <dsp:nvSpPr>
        <dsp:cNvPr id="0" name=""/>
        <dsp:cNvSpPr/>
      </dsp:nvSpPr>
      <dsp:spPr>
        <a:xfrm>
          <a:off x="2475735" y="1468733"/>
          <a:ext cx="2396489" cy="0"/>
        </a:xfrm>
        <a:prstGeom prst="line">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7EBDA3EE-D176-45E8-9551-26EF467EF579}">
      <dsp:nvSpPr>
        <dsp:cNvPr id="0" name=""/>
        <dsp:cNvSpPr/>
      </dsp:nvSpPr>
      <dsp:spPr>
        <a:xfrm>
          <a:off x="2520670" y="1538614"/>
          <a:ext cx="2055894" cy="911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kern="1200" dirty="0">
              <a:solidFill>
                <a:schemeClr val="tx2">
                  <a:lumMod val="75000"/>
                </a:schemeClr>
              </a:solidFill>
            </a:rPr>
            <a:t>$416,300 invested</a:t>
          </a:r>
        </a:p>
      </dsp:txBody>
      <dsp:txXfrm>
        <a:off x="2520670" y="1538614"/>
        <a:ext cx="2055894" cy="911891"/>
      </dsp:txXfrm>
    </dsp:sp>
    <dsp:sp modelId="{7B2D3524-AE77-46E3-9BEE-5EDA91E8F737}">
      <dsp:nvSpPr>
        <dsp:cNvPr id="0" name=""/>
        <dsp:cNvSpPr/>
      </dsp:nvSpPr>
      <dsp:spPr>
        <a:xfrm>
          <a:off x="2475735" y="2450505"/>
          <a:ext cx="2396489" cy="0"/>
        </a:xfrm>
        <a:prstGeom prst="line">
          <a:avLst/>
        </a:prstGeom>
        <a:solidFill>
          <a:schemeClr val="accent1">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268B3-6C8B-4B78-8CC5-50B9BDA8398C}">
      <dsp:nvSpPr>
        <dsp:cNvPr id="0" name=""/>
        <dsp:cNvSpPr/>
      </dsp:nvSpPr>
      <dsp:spPr>
        <a:xfrm>
          <a:off x="0" y="492902"/>
          <a:ext cx="6028268" cy="5040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26DD220D-1B8D-4472-922E-BF3B91263C94}">
      <dsp:nvSpPr>
        <dsp:cNvPr id="0" name=""/>
        <dsp:cNvSpPr/>
      </dsp:nvSpPr>
      <dsp:spPr>
        <a:xfrm>
          <a:off x="294349" y="7009"/>
          <a:ext cx="5731493" cy="78109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98" tIns="0" rIns="159498" bIns="0" numCol="1" spcCol="1270" anchor="ctr" anchorCtr="0">
          <a:noAutofit/>
        </a:bodyPr>
        <a:lstStyle/>
        <a:p>
          <a:pPr marL="0" lvl="0" indent="0" algn="l" defTabSz="977900">
            <a:lnSpc>
              <a:spcPct val="90000"/>
            </a:lnSpc>
            <a:spcBef>
              <a:spcPct val="0"/>
            </a:spcBef>
            <a:spcAft>
              <a:spcPct val="35000"/>
            </a:spcAft>
            <a:buNone/>
          </a:pPr>
          <a:r>
            <a:rPr lang="en-US" sz="2200" kern="1200" dirty="0"/>
            <a:t>96,717 SF of 4-inch sidewalks </a:t>
          </a:r>
        </a:p>
      </dsp:txBody>
      <dsp:txXfrm>
        <a:off x="332479" y="45139"/>
        <a:ext cx="5655233" cy="704833"/>
      </dsp:txXfrm>
    </dsp:sp>
    <dsp:sp modelId="{2938B6A4-530D-4D95-8D34-295DDE35D724}">
      <dsp:nvSpPr>
        <dsp:cNvPr id="0" name=""/>
        <dsp:cNvSpPr/>
      </dsp:nvSpPr>
      <dsp:spPr>
        <a:xfrm>
          <a:off x="0" y="1865697"/>
          <a:ext cx="602826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20EAB0-0D9D-4712-A921-6328A3AC7061}">
      <dsp:nvSpPr>
        <dsp:cNvPr id="0" name=""/>
        <dsp:cNvSpPr/>
      </dsp:nvSpPr>
      <dsp:spPr>
        <a:xfrm>
          <a:off x="297881" y="1104902"/>
          <a:ext cx="5725997" cy="1055995"/>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98" tIns="0" rIns="159498" bIns="0" numCol="1" spcCol="1270" anchor="ctr" anchorCtr="0">
          <a:noAutofit/>
        </a:bodyPr>
        <a:lstStyle/>
        <a:p>
          <a:pPr marL="0" lvl="0" indent="0" algn="l" defTabSz="977900">
            <a:lnSpc>
              <a:spcPct val="90000"/>
            </a:lnSpc>
            <a:spcBef>
              <a:spcPct val="0"/>
            </a:spcBef>
            <a:spcAft>
              <a:spcPct val="35000"/>
            </a:spcAft>
            <a:buNone/>
          </a:pPr>
          <a:r>
            <a:rPr lang="en-US" sz="2200" kern="1200" dirty="0"/>
            <a:t>208,081 SF of 6-inch sidewalks </a:t>
          </a:r>
        </a:p>
      </dsp:txBody>
      <dsp:txXfrm>
        <a:off x="349430" y="1156451"/>
        <a:ext cx="5622899" cy="952897"/>
      </dsp:txXfrm>
    </dsp:sp>
    <dsp:sp modelId="{F0EEC8BB-AE8D-4ECD-8785-31CCABAF5DF5}">
      <dsp:nvSpPr>
        <dsp:cNvPr id="0" name=""/>
        <dsp:cNvSpPr/>
      </dsp:nvSpPr>
      <dsp:spPr>
        <a:xfrm>
          <a:off x="0" y="3031551"/>
          <a:ext cx="602826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ED6BB4-5C26-4B0B-9431-FD7C4722217D}">
      <dsp:nvSpPr>
        <dsp:cNvPr id="0" name=""/>
        <dsp:cNvSpPr/>
      </dsp:nvSpPr>
      <dsp:spPr>
        <a:xfrm>
          <a:off x="293465" y="2477697"/>
          <a:ext cx="5729952" cy="849054"/>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98" tIns="0" rIns="159498" bIns="0" numCol="1" spcCol="1270" anchor="ctr" anchorCtr="0">
          <a:noAutofit/>
        </a:bodyPr>
        <a:lstStyle/>
        <a:p>
          <a:pPr marL="0" lvl="0" indent="0" algn="l" defTabSz="977900">
            <a:lnSpc>
              <a:spcPct val="90000"/>
            </a:lnSpc>
            <a:spcBef>
              <a:spcPct val="0"/>
            </a:spcBef>
            <a:spcAft>
              <a:spcPct val="35000"/>
            </a:spcAft>
            <a:buNone/>
          </a:pPr>
          <a:r>
            <a:rPr lang="en-US" sz="2200" kern="1200" dirty="0"/>
            <a:t>5,717 SF of ADA detectable warnings and curb improvements </a:t>
          </a:r>
        </a:p>
      </dsp:txBody>
      <dsp:txXfrm>
        <a:off x="334912" y="2519144"/>
        <a:ext cx="5647058" cy="766160"/>
      </dsp:txXfrm>
    </dsp:sp>
    <dsp:sp modelId="{EC4EF462-440D-448F-9781-93EC8B1AD413}">
      <dsp:nvSpPr>
        <dsp:cNvPr id="0" name=""/>
        <dsp:cNvSpPr/>
      </dsp:nvSpPr>
      <dsp:spPr>
        <a:xfrm>
          <a:off x="0" y="3938751"/>
          <a:ext cx="6028268"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A3A31-6DA0-425B-9D54-80C8CECCC139}">
      <dsp:nvSpPr>
        <dsp:cNvPr id="0" name=""/>
        <dsp:cNvSpPr/>
      </dsp:nvSpPr>
      <dsp:spPr>
        <a:xfrm>
          <a:off x="301413" y="3643551"/>
          <a:ext cx="5716630" cy="590400"/>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98" tIns="0" rIns="159498" bIns="0" numCol="1" spcCol="1270" anchor="ctr" anchorCtr="0">
          <a:noAutofit/>
        </a:bodyPr>
        <a:lstStyle/>
        <a:p>
          <a:pPr marL="0" lvl="0" indent="0" algn="l" defTabSz="977900">
            <a:lnSpc>
              <a:spcPct val="90000"/>
            </a:lnSpc>
            <a:spcBef>
              <a:spcPct val="0"/>
            </a:spcBef>
            <a:spcAft>
              <a:spcPct val="35000"/>
            </a:spcAft>
            <a:buSzPts val="1000"/>
            <a:buFont typeface="Symbol" panose="05050102010706020507" pitchFamily="18" charset="2"/>
            <a:buNone/>
          </a:pPr>
          <a:r>
            <a:rPr lang="en-US" sz="2200" kern="1200" dirty="0"/>
            <a:t>$1,649,867 invested </a:t>
          </a:r>
        </a:p>
      </dsp:txBody>
      <dsp:txXfrm>
        <a:off x="330234" y="3672372"/>
        <a:ext cx="5658988" cy="53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268B3-6C8B-4B78-8CC5-50B9BDA8398C}">
      <dsp:nvSpPr>
        <dsp:cNvPr id="0" name=""/>
        <dsp:cNvSpPr/>
      </dsp:nvSpPr>
      <dsp:spPr>
        <a:xfrm>
          <a:off x="0" y="796976"/>
          <a:ext cx="5384800" cy="8064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26DD220D-1B8D-4472-922E-BF3B91263C94}">
      <dsp:nvSpPr>
        <dsp:cNvPr id="0" name=""/>
        <dsp:cNvSpPr/>
      </dsp:nvSpPr>
      <dsp:spPr>
        <a:xfrm>
          <a:off x="269240" y="19546"/>
          <a:ext cx="4988559" cy="1249749"/>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473" tIns="0" rIns="142473" bIns="0" numCol="1" spcCol="1270" anchor="ctr" anchorCtr="0">
          <a:noAutofit/>
        </a:bodyPr>
        <a:lstStyle/>
        <a:p>
          <a:pPr marL="0" lvl="0" indent="0" algn="l" defTabSz="977900">
            <a:lnSpc>
              <a:spcPct val="90000"/>
            </a:lnSpc>
            <a:spcBef>
              <a:spcPct val="0"/>
            </a:spcBef>
            <a:spcAft>
              <a:spcPct val="35000"/>
            </a:spcAft>
            <a:buNone/>
          </a:pPr>
          <a:r>
            <a:rPr lang="en-US" sz="2200" kern="1200" dirty="0"/>
            <a:t>Estimated 862 affordable housing units supported</a:t>
          </a:r>
        </a:p>
      </dsp:txBody>
      <dsp:txXfrm>
        <a:off x="330248" y="80554"/>
        <a:ext cx="4866543" cy="1127733"/>
      </dsp:txXfrm>
    </dsp:sp>
    <dsp:sp modelId="{4B60641D-8C22-4840-8DF9-399706E9A25F}">
      <dsp:nvSpPr>
        <dsp:cNvPr id="0" name=""/>
        <dsp:cNvSpPr/>
      </dsp:nvSpPr>
      <dsp:spPr>
        <a:xfrm>
          <a:off x="0" y="2248496"/>
          <a:ext cx="5384800"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3E2E9-2E96-4C54-88BD-862409CDCC07}">
      <dsp:nvSpPr>
        <dsp:cNvPr id="0" name=""/>
        <dsp:cNvSpPr/>
      </dsp:nvSpPr>
      <dsp:spPr>
        <a:xfrm>
          <a:off x="269240" y="1776176"/>
          <a:ext cx="5040199" cy="944640"/>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473" tIns="0" rIns="142473" bIns="0" numCol="1" spcCol="1270" anchor="ctr" anchorCtr="0">
          <a:noAutofit/>
        </a:bodyPr>
        <a:lstStyle/>
        <a:p>
          <a:pPr marL="0" lvl="0" indent="0" algn="l" defTabSz="977900">
            <a:lnSpc>
              <a:spcPct val="90000"/>
            </a:lnSpc>
            <a:spcBef>
              <a:spcPct val="0"/>
            </a:spcBef>
            <a:spcAft>
              <a:spcPct val="35000"/>
            </a:spcAft>
            <a:buNone/>
          </a:pPr>
          <a:r>
            <a:rPr lang="en-US" sz="2200" kern="1200" dirty="0"/>
            <a:t>$1,280,000 encumbered (Hillcrest Village &amp; Residences at Beverly Place) </a:t>
          </a:r>
        </a:p>
      </dsp:txBody>
      <dsp:txXfrm>
        <a:off x="315354" y="1822290"/>
        <a:ext cx="4947971" cy="852412"/>
      </dsp:txXfrm>
    </dsp:sp>
    <dsp:sp modelId="{EC4EF462-440D-448F-9781-93EC8B1AD413}">
      <dsp:nvSpPr>
        <dsp:cNvPr id="0" name=""/>
        <dsp:cNvSpPr/>
      </dsp:nvSpPr>
      <dsp:spPr>
        <a:xfrm>
          <a:off x="0" y="3700016"/>
          <a:ext cx="5384800" cy="8064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7920" tIns="666496" rIns="417920" bIns="227584" numCol="1" spcCol="1270" anchor="t" anchorCtr="0">
          <a:noAutofit/>
        </a:bodyPr>
        <a:lstStyle/>
        <a:p>
          <a:pPr marL="285750" lvl="1" indent="-285750" algn="l" defTabSz="1422400">
            <a:lnSpc>
              <a:spcPct val="90000"/>
            </a:lnSpc>
            <a:spcBef>
              <a:spcPct val="0"/>
            </a:spcBef>
            <a:spcAft>
              <a:spcPct val="15000"/>
            </a:spcAft>
            <a:buChar char="•"/>
          </a:pPr>
          <a:endParaRPr lang="en-US" sz="3200" kern="1200" dirty="0"/>
        </a:p>
      </dsp:txBody>
      <dsp:txXfrm>
        <a:off x="0" y="3700016"/>
        <a:ext cx="5384800" cy="806400"/>
      </dsp:txXfrm>
    </dsp:sp>
    <dsp:sp modelId="{B10A3A31-6DA0-425B-9D54-80C8CECCC139}">
      <dsp:nvSpPr>
        <dsp:cNvPr id="0" name=""/>
        <dsp:cNvSpPr/>
      </dsp:nvSpPr>
      <dsp:spPr>
        <a:xfrm>
          <a:off x="269240" y="3227696"/>
          <a:ext cx="4988559" cy="944640"/>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473" tIns="0" rIns="142473" bIns="0" numCol="1" spcCol="1270" anchor="ctr" anchorCtr="0">
          <a:noAutofit/>
        </a:bodyPr>
        <a:lstStyle/>
        <a:p>
          <a:pPr marL="0" lvl="0" indent="0" algn="l" defTabSz="977900">
            <a:lnSpc>
              <a:spcPct val="90000"/>
            </a:lnSpc>
            <a:spcBef>
              <a:spcPct val="0"/>
            </a:spcBef>
            <a:spcAft>
              <a:spcPct val="35000"/>
            </a:spcAft>
            <a:buSzPts val="1000"/>
            <a:buFont typeface="Symbol" panose="05050102010706020507" pitchFamily="18" charset="2"/>
            <a:buNone/>
          </a:pPr>
          <a:r>
            <a:rPr lang="en-US" sz="2200" kern="1200" dirty="0"/>
            <a:t>$9,027,717 expended to date </a:t>
          </a:r>
        </a:p>
      </dsp:txBody>
      <dsp:txXfrm>
        <a:off x="315354" y="3273810"/>
        <a:ext cx="4896331" cy="852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268B3-6C8B-4B78-8CC5-50B9BDA8398C}">
      <dsp:nvSpPr>
        <dsp:cNvPr id="0" name=""/>
        <dsp:cNvSpPr/>
      </dsp:nvSpPr>
      <dsp:spPr>
        <a:xfrm>
          <a:off x="0" y="874501"/>
          <a:ext cx="5621868" cy="3780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26DD220D-1B8D-4472-922E-BF3B91263C94}">
      <dsp:nvSpPr>
        <dsp:cNvPr id="0" name=""/>
        <dsp:cNvSpPr/>
      </dsp:nvSpPr>
      <dsp:spPr>
        <a:xfrm>
          <a:off x="325017" y="33142"/>
          <a:ext cx="5137229" cy="1093454"/>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745" tIns="0" rIns="148745" bIns="0" numCol="1" spcCol="1270" anchor="ctr" anchorCtr="0">
          <a:noAutofit/>
        </a:bodyPr>
        <a:lstStyle/>
        <a:p>
          <a:pPr marL="0" lvl="0" indent="0" algn="l" defTabSz="977900">
            <a:lnSpc>
              <a:spcPct val="90000"/>
            </a:lnSpc>
            <a:spcBef>
              <a:spcPct val="0"/>
            </a:spcBef>
            <a:spcAft>
              <a:spcPct val="35000"/>
            </a:spcAft>
            <a:buNone/>
          </a:pPr>
          <a:r>
            <a:rPr lang="en-US" sz="2200" kern="1200" dirty="0"/>
            <a:t>$100,000 to conduct the City of Hollywood Housing Study and Needs Assessment</a:t>
          </a:r>
        </a:p>
      </dsp:txBody>
      <dsp:txXfrm>
        <a:off x="378395" y="86520"/>
        <a:ext cx="5030473" cy="986698"/>
      </dsp:txXfrm>
    </dsp:sp>
    <dsp:sp modelId="{4B60641D-8C22-4840-8DF9-399706E9A25F}">
      <dsp:nvSpPr>
        <dsp:cNvPr id="0" name=""/>
        <dsp:cNvSpPr/>
      </dsp:nvSpPr>
      <dsp:spPr>
        <a:xfrm>
          <a:off x="0" y="4686852"/>
          <a:ext cx="5621868" cy="3780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8FD3E2E9-2E96-4C54-88BD-862409CDCC07}">
      <dsp:nvSpPr>
        <dsp:cNvPr id="0" name=""/>
        <dsp:cNvSpPr/>
      </dsp:nvSpPr>
      <dsp:spPr>
        <a:xfrm>
          <a:off x="260780" y="1333501"/>
          <a:ext cx="5360280" cy="3574750"/>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745" tIns="0" rIns="148745" bIns="0" numCol="1" spcCol="1270" anchor="ctr" anchorCtr="0">
          <a:noAutofit/>
        </a:bodyPr>
        <a:lstStyle/>
        <a:p>
          <a:pPr marL="0" lvl="0" indent="0" algn="l" defTabSz="977900">
            <a:lnSpc>
              <a:spcPct val="90000"/>
            </a:lnSpc>
            <a:spcBef>
              <a:spcPct val="0"/>
            </a:spcBef>
            <a:spcAft>
              <a:spcPct val="35000"/>
            </a:spcAft>
            <a:buNone/>
          </a:pPr>
          <a:r>
            <a:rPr lang="en-US" sz="2200" kern="1200" dirty="0"/>
            <a:t>Tenant-Based Rental Assistance</a:t>
          </a:r>
        </a:p>
        <a:p>
          <a:pPr marL="0" lvl="0" indent="0" algn="l" defTabSz="977900">
            <a:lnSpc>
              <a:spcPct val="90000"/>
            </a:lnSpc>
            <a:spcBef>
              <a:spcPct val="0"/>
            </a:spcBef>
            <a:spcAft>
              <a:spcPct val="35000"/>
            </a:spcAft>
            <a:buNone/>
          </a:pPr>
          <a:r>
            <a:rPr lang="en-US" sz="2200" kern="1200" dirty="0"/>
            <a:t>•	Assisted approximately 	40 households (serving 	250+ individuals)</a:t>
          </a:r>
        </a:p>
        <a:p>
          <a:pPr marL="0" lvl="0" indent="0" algn="l" defTabSz="977900">
            <a:lnSpc>
              <a:spcPct val="90000"/>
            </a:lnSpc>
            <a:spcBef>
              <a:spcPct val="0"/>
            </a:spcBef>
            <a:spcAft>
              <a:spcPct val="35000"/>
            </a:spcAft>
            <a:buNone/>
          </a:pPr>
          <a:r>
            <a:rPr lang="en-US" sz="2200" kern="1200" dirty="0"/>
            <a:t>•	Provided critical rental 	assistance to individuals 	and families experiencing 	or at risk of homelessness, 	helping to stabilize housing 	situations  </a:t>
          </a:r>
        </a:p>
      </dsp:txBody>
      <dsp:txXfrm>
        <a:off x="435285" y="1508006"/>
        <a:ext cx="5011270" cy="3225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268B3-6C8B-4B78-8CC5-50B9BDA8398C}">
      <dsp:nvSpPr>
        <dsp:cNvPr id="0" name=""/>
        <dsp:cNvSpPr/>
      </dsp:nvSpPr>
      <dsp:spPr>
        <a:xfrm>
          <a:off x="0" y="1243792"/>
          <a:ext cx="6019800" cy="7308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26DD220D-1B8D-4472-922E-BF3B91263C94}">
      <dsp:nvSpPr>
        <dsp:cNvPr id="0" name=""/>
        <dsp:cNvSpPr/>
      </dsp:nvSpPr>
      <dsp:spPr>
        <a:xfrm>
          <a:off x="300024" y="115649"/>
          <a:ext cx="5719775" cy="1662798"/>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marL="0" lvl="0" indent="0" algn="l" defTabSz="977900">
            <a:lnSpc>
              <a:spcPct val="90000"/>
            </a:lnSpc>
            <a:spcBef>
              <a:spcPct val="0"/>
            </a:spcBef>
            <a:spcAft>
              <a:spcPct val="35000"/>
            </a:spcAft>
            <a:buNone/>
          </a:pPr>
          <a:r>
            <a:rPr lang="en-US" sz="2200" kern="1200" dirty="0"/>
            <a:t>$150,000 allocated to the Taskforce for Ending Homelessness </a:t>
          </a:r>
        </a:p>
        <a:p>
          <a:pPr marL="0" lvl="0" indent="0" algn="l" defTabSz="977900">
            <a:lnSpc>
              <a:spcPct val="90000"/>
            </a:lnSpc>
            <a:spcBef>
              <a:spcPct val="0"/>
            </a:spcBef>
            <a:spcAft>
              <a:spcPct val="35000"/>
            </a:spcAft>
            <a:buNone/>
          </a:pPr>
          <a:r>
            <a:rPr lang="en-US" sz="1600" kern="1200" dirty="0"/>
            <a:t>O </a:t>
          </a:r>
          <a:r>
            <a:rPr lang="en-US" sz="2200" kern="1200" dirty="0"/>
            <a:t>Supporting street outreach and transitional services for the unsheltered population </a:t>
          </a:r>
        </a:p>
      </dsp:txBody>
      <dsp:txXfrm>
        <a:off x="381195" y="196820"/>
        <a:ext cx="5557433" cy="1500456"/>
      </dsp:txXfrm>
    </dsp:sp>
    <dsp:sp modelId="{4B60641D-8C22-4840-8DF9-399706E9A25F}">
      <dsp:nvSpPr>
        <dsp:cNvPr id="0" name=""/>
        <dsp:cNvSpPr/>
      </dsp:nvSpPr>
      <dsp:spPr>
        <a:xfrm>
          <a:off x="0" y="4327465"/>
          <a:ext cx="6019800" cy="7308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8FD3E2E9-2E96-4C54-88BD-862409CDCC07}">
      <dsp:nvSpPr>
        <dsp:cNvPr id="0" name=""/>
        <dsp:cNvSpPr/>
      </dsp:nvSpPr>
      <dsp:spPr>
        <a:xfrm>
          <a:off x="300696" y="2131192"/>
          <a:ext cx="5704456" cy="262431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274" tIns="0" rIns="159274" bIns="0" numCol="1" spcCol="1270" anchor="ctr" anchorCtr="0">
          <a:noAutofit/>
        </a:bodyPr>
        <a:lstStyle/>
        <a:p>
          <a:pPr marL="0" lvl="0" indent="0" algn="l" defTabSz="977900">
            <a:lnSpc>
              <a:spcPct val="90000"/>
            </a:lnSpc>
            <a:spcBef>
              <a:spcPct val="0"/>
            </a:spcBef>
            <a:spcAft>
              <a:spcPct val="35000"/>
            </a:spcAft>
            <a:buNone/>
          </a:pPr>
          <a:r>
            <a:rPr lang="en-US" sz="2200" kern="1200" dirty="0"/>
            <a:t>$390,000 provided to Broward Outreach Center (The Caring Place)</a:t>
          </a:r>
        </a:p>
        <a:p>
          <a:pPr marL="0" lvl="0" indent="0" algn="l" defTabSz="977900">
            <a:lnSpc>
              <a:spcPct val="90000"/>
            </a:lnSpc>
            <a:spcBef>
              <a:spcPct val="0"/>
            </a:spcBef>
            <a:spcAft>
              <a:spcPct val="35000"/>
            </a:spcAft>
            <a:buNone/>
          </a:pPr>
          <a:r>
            <a:rPr lang="en-US" sz="1600" kern="1200" dirty="0"/>
            <a:t>O</a:t>
          </a:r>
          <a:r>
            <a:rPr lang="en-US" sz="2200" kern="1200" dirty="0"/>
            <a:t> Emergency shelter </a:t>
          </a:r>
        </a:p>
        <a:p>
          <a:pPr marL="0" lvl="0" indent="0" algn="l" defTabSz="977900">
            <a:lnSpc>
              <a:spcPct val="90000"/>
            </a:lnSpc>
            <a:spcBef>
              <a:spcPct val="0"/>
            </a:spcBef>
            <a:spcAft>
              <a:spcPct val="35000"/>
            </a:spcAft>
            <a:buNone/>
          </a:pPr>
          <a:r>
            <a:rPr lang="en-US" sz="1600" kern="1200" dirty="0"/>
            <a:t>O</a:t>
          </a:r>
          <a:r>
            <a:rPr lang="en-US" sz="2200" kern="1200" dirty="0"/>
            <a:t> Case management </a:t>
          </a:r>
        </a:p>
        <a:p>
          <a:pPr marL="0" lvl="0" indent="0" algn="l" defTabSz="977900">
            <a:lnSpc>
              <a:spcPct val="90000"/>
            </a:lnSpc>
            <a:spcBef>
              <a:spcPct val="0"/>
            </a:spcBef>
            <a:spcAft>
              <a:spcPct val="35000"/>
            </a:spcAft>
            <a:buNone/>
          </a:pPr>
          <a:r>
            <a:rPr lang="en-US" sz="1600" kern="1200" dirty="0"/>
            <a:t>O</a:t>
          </a:r>
          <a:r>
            <a:rPr lang="en-US" sz="2200" kern="1200" dirty="0"/>
            <a:t> Workforce development</a:t>
          </a:r>
        </a:p>
        <a:p>
          <a:pPr marL="0" lvl="0" indent="0" algn="l" defTabSz="977900">
            <a:lnSpc>
              <a:spcPct val="90000"/>
            </a:lnSpc>
            <a:spcBef>
              <a:spcPct val="0"/>
            </a:spcBef>
            <a:spcAft>
              <a:spcPct val="35000"/>
            </a:spcAft>
            <a:buNone/>
          </a:pPr>
          <a:r>
            <a:rPr lang="en-US" sz="1600" kern="1200" dirty="0"/>
            <a:t>O</a:t>
          </a:r>
          <a:r>
            <a:rPr lang="en-US" sz="2200" kern="1200" dirty="0"/>
            <a:t> Housing placement services </a:t>
          </a:r>
        </a:p>
      </dsp:txBody>
      <dsp:txXfrm>
        <a:off x="428804" y="2259300"/>
        <a:ext cx="5448240" cy="23680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268B3-6C8B-4B78-8CC5-50B9BDA8398C}">
      <dsp:nvSpPr>
        <dsp:cNvPr id="0" name=""/>
        <dsp:cNvSpPr/>
      </dsp:nvSpPr>
      <dsp:spPr>
        <a:xfrm>
          <a:off x="0" y="836051"/>
          <a:ext cx="6086311" cy="3780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sp>
    <dsp:sp modelId="{26DD220D-1B8D-4472-922E-BF3B91263C94}">
      <dsp:nvSpPr>
        <dsp:cNvPr id="0" name=""/>
        <dsp:cNvSpPr/>
      </dsp:nvSpPr>
      <dsp:spPr>
        <a:xfrm>
          <a:off x="306460" y="91704"/>
          <a:ext cx="5617062" cy="1029253"/>
        </a:xfrm>
        <a:prstGeom prst="roundRect">
          <a:avLst/>
        </a:prstGeom>
        <a:solidFill>
          <a:schemeClr val="tx2">
            <a:lumMod val="75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034" tIns="0" rIns="161034" bIns="0" numCol="1" spcCol="1270" anchor="ctr" anchorCtr="0">
          <a:noAutofit/>
        </a:bodyPr>
        <a:lstStyle/>
        <a:p>
          <a:pPr marL="0" lvl="0" indent="0" algn="l" defTabSz="977900">
            <a:lnSpc>
              <a:spcPct val="90000"/>
            </a:lnSpc>
            <a:spcBef>
              <a:spcPct val="0"/>
            </a:spcBef>
            <a:spcAft>
              <a:spcPct val="35000"/>
            </a:spcAft>
            <a:buNone/>
          </a:pPr>
          <a:r>
            <a:rPr lang="en-US" sz="2200" kern="1200" dirty="0"/>
            <a:t>Hollywood Community Court operating in its 3</a:t>
          </a:r>
          <a:r>
            <a:rPr lang="en-US" sz="2200" kern="1200" baseline="30000" dirty="0"/>
            <a:t>rd</a:t>
          </a:r>
          <a:r>
            <a:rPr lang="en-US" sz="2200" kern="1200" dirty="0"/>
            <a:t> year</a:t>
          </a:r>
        </a:p>
        <a:p>
          <a:pPr marL="0" lvl="0" indent="0" algn="l" defTabSz="977900">
            <a:lnSpc>
              <a:spcPct val="90000"/>
            </a:lnSpc>
            <a:spcBef>
              <a:spcPct val="0"/>
            </a:spcBef>
            <a:spcAft>
              <a:spcPct val="35000"/>
            </a:spcAft>
            <a:buNone/>
          </a:pPr>
          <a:endParaRPr lang="en-US" sz="2200" kern="1200" dirty="0"/>
        </a:p>
      </dsp:txBody>
      <dsp:txXfrm>
        <a:off x="356704" y="141948"/>
        <a:ext cx="5516574" cy="928765"/>
      </dsp:txXfrm>
    </dsp:sp>
    <dsp:sp modelId="{EC4EF462-440D-448F-9781-93EC8B1AD413}">
      <dsp:nvSpPr>
        <dsp:cNvPr id="0" name=""/>
        <dsp:cNvSpPr/>
      </dsp:nvSpPr>
      <dsp:spPr>
        <a:xfrm>
          <a:off x="0" y="1530503"/>
          <a:ext cx="6086311" cy="34020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2365" tIns="312420" rIns="472365" bIns="156464" numCol="1" spcCol="1270" anchor="t" anchorCtr="0">
          <a:noAutofit/>
        </a:bodyPr>
        <a:lstStyle/>
        <a:p>
          <a:pPr marL="228600" lvl="1" indent="-228600" algn="l" defTabSz="977900">
            <a:lnSpc>
              <a:spcPct val="90000"/>
            </a:lnSpc>
            <a:spcBef>
              <a:spcPct val="0"/>
            </a:spcBef>
            <a:spcAft>
              <a:spcPct val="15000"/>
            </a:spcAft>
            <a:buSzPts val="1000"/>
            <a:buFont typeface="Courier New" panose="02070309020205020404" pitchFamily="49" charset="0"/>
            <a:buChar char="o"/>
          </a:pPr>
          <a:r>
            <a:rPr lang="en-US" sz="2200" kern="1200" dirty="0">
              <a:solidFill>
                <a:schemeClr val="tx2">
                  <a:lumMod val="75000"/>
                </a:schemeClr>
              </a:solidFill>
            </a:rPr>
            <a:t>88 Notices to Appear issued </a:t>
          </a:r>
        </a:p>
        <a:p>
          <a:pPr marL="228600" lvl="1" indent="-228600" algn="l" defTabSz="977900">
            <a:lnSpc>
              <a:spcPct val="90000"/>
            </a:lnSpc>
            <a:spcBef>
              <a:spcPct val="0"/>
            </a:spcBef>
            <a:spcAft>
              <a:spcPct val="15000"/>
            </a:spcAft>
            <a:buSzPts val="1000"/>
            <a:buFont typeface="Courier New" panose="02070309020205020404" pitchFamily="49" charset="0"/>
            <a:buChar char="o"/>
          </a:pPr>
          <a:r>
            <a:rPr lang="en-US" sz="2200" kern="1200" dirty="0">
              <a:solidFill>
                <a:schemeClr val="tx2">
                  <a:lumMod val="75000"/>
                </a:schemeClr>
              </a:solidFill>
            </a:rPr>
            <a:t>383 walk-in clients served this year </a:t>
          </a:r>
        </a:p>
        <a:p>
          <a:pPr marL="228600" lvl="1" indent="-228600" algn="l" defTabSz="977900">
            <a:lnSpc>
              <a:spcPct val="90000"/>
            </a:lnSpc>
            <a:spcBef>
              <a:spcPct val="0"/>
            </a:spcBef>
            <a:spcAft>
              <a:spcPct val="15000"/>
            </a:spcAft>
            <a:buSzPts val="1000"/>
            <a:buFont typeface="Courier New" panose="02070309020205020404" pitchFamily="49" charset="0"/>
            <a:buChar char="o"/>
          </a:pPr>
          <a:r>
            <a:rPr lang="en-US" sz="2200" kern="1200" dirty="0">
              <a:solidFill>
                <a:schemeClr val="tx2">
                  <a:lumMod val="75000"/>
                </a:schemeClr>
              </a:solidFill>
            </a:rPr>
            <a:t>21 program graduates who obtained housing </a:t>
          </a:r>
        </a:p>
        <a:p>
          <a:pPr marL="228600" lvl="1" indent="-228600" algn="l" defTabSz="977900">
            <a:lnSpc>
              <a:spcPct val="90000"/>
            </a:lnSpc>
            <a:spcBef>
              <a:spcPct val="0"/>
            </a:spcBef>
            <a:spcAft>
              <a:spcPct val="15000"/>
            </a:spcAft>
            <a:buSzPts val="1000"/>
            <a:buFont typeface="Courier New" panose="02070309020205020404" pitchFamily="49" charset="0"/>
            <a:buChar char="o"/>
          </a:pPr>
          <a:r>
            <a:rPr lang="en-US" sz="2200" kern="1200" dirty="0">
              <a:solidFill>
                <a:schemeClr val="tx2">
                  <a:lumMod val="75000"/>
                </a:schemeClr>
              </a:solidFill>
            </a:rPr>
            <a:t>726 total clients served &amp;1,349 service referrals provided, connecting individuals to critical supportive services since program inception</a:t>
          </a:r>
        </a:p>
      </dsp:txBody>
      <dsp:txXfrm>
        <a:off x="0" y="1530503"/>
        <a:ext cx="6086311" cy="3402000"/>
      </dsp:txXfrm>
    </dsp:sp>
    <dsp:sp modelId="{B10A3A31-6DA0-425B-9D54-80C8CECCC139}">
      <dsp:nvSpPr>
        <dsp:cNvPr id="0" name=""/>
        <dsp:cNvSpPr/>
      </dsp:nvSpPr>
      <dsp:spPr>
        <a:xfrm>
          <a:off x="304315" y="1295051"/>
          <a:ext cx="5638449" cy="442800"/>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034" tIns="0" rIns="161034" bIns="0" numCol="1" spcCol="1270" anchor="ctr" anchorCtr="0">
          <a:noAutofit/>
        </a:bodyPr>
        <a:lstStyle/>
        <a:p>
          <a:pPr marL="0" lvl="0" indent="0" algn="l" defTabSz="977900">
            <a:lnSpc>
              <a:spcPct val="90000"/>
            </a:lnSpc>
            <a:spcBef>
              <a:spcPct val="0"/>
            </a:spcBef>
            <a:spcAft>
              <a:spcPct val="35000"/>
            </a:spcAft>
            <a:buSzPts val="1000"/>
            <a:buFont typeface="Symbol" panose="05050102010706020507" pitchFamily="18" charset="2"/>
            <a:buNone/>
          </a:pPr>
          <a:r>
            <a:rPr lang="en-US" sz="2200" kern="1200" dirty="0"/>
            <a:t>Program Outcomes</a:t>
          </a:r>
        </a:p>
      </dsp:txBody>
      <dsp:txXfrm>
        <a:off x="325931" y="1316667"/>
        <a:ext cx="559521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6E8AA0D-66B4-4438-A283-4296B8D911EB}" type="datetimeFigureOut">
              <a:rPr lang="en-US" smtClean="0"/>
              <a:t>5/7/2026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896FE745-B06A-4558-B4F0-90C3A7153DA1}" type="slidenum">
              <a:rPr lang="en-US" smtClean="0"/>
              <a:t>‹#›</a:t>
            </a:fld>
            <a:endParaRPr lang="en-US"/>
          </a:p>
        </p:txBody>
      </p:sp>
    </p:spTree>
    <p:extLst>
      <p:ext uri="{BB962C8B-B14F-4D97-AF65-F5344CB8AC3E}">
        <p14:creationId xmlns:p14="http://schemas.microsoft.com/office/powerpoint/2010/main" val="109535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461A967-8B20-4858-A658-62A879315D78}" type="datetimeFigureOut">
              <a:rPr lang="en-US" smtClean="0"/>
              <a:t>5/7/2026</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678D88A-19E4-4338-9854-322233AA07DE}" type="slidenum">
              <a:rPr lang="en-US" smtClean="0"/>
              <a:t>‹#›</a:t>
            </a:fld>
            <a:endParaRPr lang="en-US"/>
          </a:p>
        </p:txBody>
      </p:sp>
    </p:spTree>
    <p:extLst>
      <p:ext uri="{BB962C8B-B14F-4D97-AF65-F5344CB8AC3E}">
        <p14:creationId xmlns:p14="http://schemas.microsoft.com/office/powerpoint/2010/main" val="309072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8D88A-19E4-4338-9854-322233AA07DE}" type="slidenum">
              <a:rPr lang="en-US" smtClean="0"/>
              <a:t>1</a:t>
            </a:fld>
            <a:endParaRPr lang="en-US"/>
          </a:p>
        </p:txBody>
      </p:sp>
    </p:spTree>
    <p:extLst>
      <p:ext uri="{BB962C8B-B14F-4D97-AF65-F5344CB8AC3E}">
        <p14:creationId xmlns:p14="http://schemas.microsoft.com/office/powerpoint/2010/main" val="255287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highlights only capture some of the various services Housing and Community Development provides or participates in on an ongoing basis. Our team includes technical professionals and the culture in our office is positive, collaborative with a genuine team spirit. We deal with a myriad of residents and others on a daily basis who may be experiencing mental health or other issues, which is often times challenging, but our team handles each situation with professionalism and empathy. If residents are not eligible for certain services, our team always provides alternate resources as a practice to ensure residents feel valued. </a:t>
            </a:r>
          </a:p>
          <a:p>
            <a:endParaRPr lang="en-US" dirty="0"/>
          </a:p>
          <a:p>
            <a:r>
              <a:rPr lang="en-US" dirty="0"/>
              <a:t>Our team was honored with the City Manager’s Team Diamond Award and we strive each day to reflect the sentiment of the honor by going above and beyond to serve the public, work collaboratively with other departments, strategically budget and to administer the programs efficiently while remaining in compliance with our various federal, state and county funding sources.</a:t>
            </a:r>
          </a:p>
        </p:txBody>
      </p:sp>
      <p:sp>
        <p:nvSpPr>
          <p:cNvPr id="4" name="Slide Number Placeholder 3"/>
          <p:cNvSpPr>
            <a:spLocks noGrp="1"/>
          </p:cNvSpPr>
          <p:nvPr>
            <p:ph type="sldNum" sz="quarter" idx="5"/>
          </p:nvPr>
        </p:nvSpPr>
        <p:spPr/>
        <p:txBody>
          <a:bodyPr/>
          <a:lstStyle/>
          <a:p>
            <a:fld id="{2678D88A-19E4-4338-9854-322233AA07DE}" type="slidenum">
              <a:rPr lang="en-US" smtClean="0"/>
              <a:t>10</a:t>
            </a:fld>
            <a:endParaRPr lang="en-US"/>
          </a:p>
        </p:txBody>
      </p:sp>
    </p:spTree>
    <p:extLst>
      <p:ext uri="{BB962C8B-B14F-4D97-AF65-F5344CB8AC3E}">
        <p14:creationId xmlns:p14="http://schemas.microsoft.com/office/powerpoint/2010/main" val="249114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2678D88A-19E4-4338-9854-322233AA07DE}" type="slidenum">
              <a:rPr lang="en-US" smtClean="0"/>
              <a:t>2</a:t>
            </a:fld>
            <a:endParaRPr lang="en-US"/>
          </a:p>
        </p:txBody>
      </p:sp>
    </p:spTree>
    <p:extLst>
      <p:ext uri="{BB962C8B-B14F-4D97-AF65-F5344CB8AC3E}">
        <p14:creationId xmlns:p14="http://schemas.microsoft.com/office/powerpoint/2010/main" val="116473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2,800 individuals served through City-funded homeless and public service programs </a:t>
            </a:r>
          </a:p>
        </p:txBody>
      </p:sp>
      <p:sp>
        <p:nvSpPr>
          <p:cNvPr id="4" name="Slide Number Placeholder 3"/>
          <p:cNvSpPr>
            <a:spLocks noGrp="1"/>
          </p:cNvSpPr>
          <p:nvPr>
            <p:ph type="sldNum" sz="quarter" idx="5"/>
          </p:nvPr>
        </p:nvSpPr>
        <p:spPr/>
        <p:txBody>
          <a:bodyPr/>
          <a:lstStyle/>
          <a:p>
            <a:fld id="{2678D88A-19E4-4338-9854-322233AA07DE}" type="slidenum">
              <a:rPr lang="en-US" smtClean="0"/>
              <a:t>3</a:t>
            </a:fld>
            <a:endParaRPr lang="en-US"/>
          </a:p>
        </p:txBody>
      </p:sp>
    </p:spTree>
    <p:extLst>
      <p:ext uri="{BB962C8B-B14F-4D97-AF65-F5344CB8AC3E}">
        <p14:creationId xmlns:p14="http://schemas.microsoft.com/office/powerpoint/2010/main" val="10247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8D88A-19E4-4338-9854-322233AA07DE}" type="slidenum">
              <a:rPr lang="en-US" smtClean="0"/>
              <a:t>4</a:t>
            </a:fld>
            <a:endParaRPr lang="en-US"/>
          </a:p>
        </p:txBody>
      </p:sp>
    </p:spTree>
    <p:extLst>
      <p:ext uri="{BB962C8B-B14F-4D97-AF65-F5344CB8AC3E}">
        <p14:creationId xmlns:p14="http://schemas.microsoft.com/office/powerpoint/2010/main" val="385212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CF9CA-17DE-4A09-5B1A-45C9663EF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8D8ED-329B-C856-5EE2-9C23A02E1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A48BE-71D8-9E0B-152C-6CAB4BB937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4602D-DB9E-E96D-1169-3F4531A84A81}"/>
              </a:ext>
            </a:extLst>
          </p:cNvPr>
          <p:cNvSpPr>
            <a:spLocks noGrp="1"/>
          </p:cNvSpPr>
          <p:nvPr>
            <p:ph type="sldNum" sz="quarter" idx="5"/>
          </p:nvPr>
        </p:nvSpPr>
        <p:spPr/>
        <p:txBody>
          <a:bodyPr/>
          <a:lstStyle/>
          <a:p>
            <a:fld id="{2678D88A-19E4-4338-9854-322233AA07DE}" type="slidenum">
              <a:rPr lang="en-US" smtClean="0"/>
              <a:t>5</a:t>
            </a:fld>
            <a:endParaRPr lang="en-US"/>
          </a:p>
        </p:txBody>
      </p:sp>
    </p:spTree>
    <p:extLst>
      <p:ext uri="{BB962C8B-B14F-4D97-AF65-F5344CB8AC3E}">
        <p14:creationId xmlns:p14="http://schemas.microsoft.com/office/powerpoint/2010/main" val="137902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4A73-0A4F-1008-A86E-89EF86028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EE009-DDDA-3342-9C38-783268A596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F19DD-04FF-505A-DD30-0C3A382424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D40C20-7F91-2D29-C449-285863CC912E}"/>
              </a:ext>
            </a:extLst>
          </p:cNvPr>
          <p:cNvSpPr>
            <a:spLocks noGrp="1"/>
          </p:cNvSpPr>
          <p:nvPr>
            <p:ph type="sldNum" sz="quarter" idx="5"/>
          </p:nvPr>
        </p:nvSpPr>
        <p:spPr/>
        <p:txBody>
          <a:bodyPr/>
          <a:lstStyle/>
          <a:p>
            <a:fld id="{2678D88A-19E4-4338-9854-322233AA07DE}" type="slidenum">
              <a:rPr lang="en-US" smtClean="0"/>
              <a:t>6</a:t>
            </a:fld>
            <a:endParaRPr lang="en-US"/>
          </a:p>
        </p:txBody>
      </p:sp>
    </p:spTree>
    <p:extLst>
      <p:ext uri="{BB962C8B-B14F-4D97-AF65-F5344CB8AC3E}">
        <p14:creationId xmlns:p14="http://schemas.microsoft.com/office/powerpoint/2010/main" val="25403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B93CC-7CFA-E2C6-DC8F-A92E08116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77B3A-B3A4-4872-D912-A9476BA65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04E00-8E92-3AA9-E11D-C3175766A561}"/>
              </a:ext>
            </a:extLst>
          </p:cNvPr>
          <p:cNvSpPr>
            <a:spLocks noGrp="1"/>
          </p:cNvSpPr>
          <p:nvPr>
            <p:ph type="body" idx="1"/>
          </p:nvPr>
        </p:nvSpPr>
        <p:spPr/>
        <p:txBody>
          <a:bodyPr/>
          <a:lstStyle/>
          <a:p>
            <a:r>
              <a:rPr lang="en-US" dirty="0"/>
              <a:t>Housing Needs Study, as part of the City’s Comprehensive Plan, will help identify current and future housing needs, gaps in services, and inform strategic planning for housing and supportive service development.</a:t>
            </a:r>
          </a:p>
          <a:p>
            <a:endParaRPr lang="en-US" dirty="0"/>
          </a:p>
        </p:txBody>
      </p:sp>
      <p:sp>
        <p:nvSpPr>
          <p:cNvPr id="4" name="Slide Number Placeholder 3">
            <a:extLst>
              <a:ext uri="{FF2B5EF4-FFF2-40B4-BE49-F238E27FC236}">
                <a16:creationId xmlns:a16="http://schemas.microsoft.com/office/drawing/2014/main" id="{EA03BC7C-C458-B122-5F13-03A94493D28E}"/>
              </a:ext>
            </a:extLst>
          </p:cNvPr>
          <p:cNvSpPr>
            <a:spLocks noGrp="1"/>
          </p:cNvSpPr>
          <p:nvPr>
            <p:ph type="sldNum" sz="quarter" idx="5"/>
          </p:nvPr>
        </p:nvSpPr>
        <p:spPr/>
        <p:txBody>
          <a:bodyPr/>
          <a:lstStyle/>
          <a:p>
            <a:fld id="{2678D88A-19E4-4338-9854-322233AA07DE}" type="slidenum">
              <a:rPr lang="en-US" smtClean="0"/>
              <a:t>7</a:t>
            </a:fld>
            <a:endParaRPr lang="en-US"/>
          </a:p>
        </p:txBody>
      </p:sp>
    </p:spTree>
    <p:extLst>
      <p:ext uri="{BB962C8B-B14F-4D97-AF65-F5344CB8AC3E}">
        <p14:creationId xmlns:p14="http://schemas.microsoft.com/office/powerpoint/2010/main" val="250597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B75E6-655D-2C18-E164-D51AB7B23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EDDF65-8E14-6C07-30E6-2ADBC0DEBE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EE3C9-C263-1806-206A-45D2FE703BAB}"/>
              </a:ext>
            </a:extLst>
          </p:cNvPr>
          <p:cNvSpPr>
            <a:spLocks noGrp="1"/>
          </p:cNvSpPr>
          <p:nvPr>
            <p:ph type="body" idx="1"/>
          </p:nvPr>
        </p:nvSpPr>
        <p:spPr/>
        <p:txBody>
          <a:bodyPr/>
          <a:lstStyle/>
          <a:p>
            <a:pPr marL="0" indent="0">
              <a:buFont typeface="Courier New" panose="02070309020205020404" pitchFamily="49" charset="0"/>
              <a:buNone/>
            </a:pPr>
            <a:r>
              <a:rPr lang="en-US" dirty="0"/>
              <a:t>Administered by the Office of Housing and Community Development in coordination with:</a:t>
            </a:r>
          </a:p>
          <a:p>
            <a:pPr marL="0" indent="0">
              <a:buFont typeface="Courier New" panose="02070309020205020404" pitchFamily="49" charset="0"/>
              <a:buNone/>
            </a:pPr>
            <a:r>
              <a:rPr lang="en-US" dirty="0"/>
              <a:t>O  Hollywood Police Department</a:t>
            </a:r>
          </a:p>
          <a:p>
            <a:r>
              <a:rPr lang="en-US" dirty="0"/>
              <a:t>O  Hollywood Fire Department </a:t>
            </a:r>
          </a:p>
          <a:p>
            <a:r>
              <a:rPr lang="en-US" dirty="0"/>
              <a:t>O  17th Judicial Circuit </a:t>
            </a:r>
          </a:p>
          <a:p>
            <a:r>
              <a:rPr lang="en-US" dirty="0"/>
              <a:t>O  Broward County </a:t>
            </a:r>
          </a:p>
          <a:p>
            <a:r>
              <a:rPr lang="en-US" dirty="0"/>
              <a:t>O  Broward Sheriff’s Office </a:t>
            </a:r>
          </a:p>
          <a:p>
            <a:r>
              <a:rPr lang="en-US" dirty="0"/>
              <a:t>O  Local service providers </a:t>
            </a:r>
          </a:p>
        </p:txBody>
      </p:sp>
      <p:sp>
        <p:nvSpPr>
          <p:cNvPr id="4" name="Slide Number Placeholder 3">
            <a:extLst>
              <a:ext uri="{FF2B5EF4-FFF2-40B4-BE49-F238E27FC236}">
                <a16:creationId xmlns:a16="http://schemas.microsoft.com/office/drawing/2014/main" id="{1CDF4FD2-A11B-BEB8-9A6D-5D021A8DF66E}"/>
              </a:ext>
            </a:extLst>
          </p:cNvPr>
          <p:cNvSpPr>
            <a:spLocks noGrp="1"/>
          </p:cNvSpPr>
          <p:nvPr>
            <p:ph type="sldNum" sz="quarter" idx="5"/>
          </p:nvPr>
        </p:nvSpPr>
        <p:spPr/>
        <p:txBody>
          <a:bodyPr/>
          <a:lstStyle/>
          <a:p>
            <a:fld id="{2678D88A-19E4-4338-9854-322233AA07DE}" type="slidenum">
              <a:rPr lang="en-US" smtClean="0"/>
              <a:t>8</a:t>
            </a:fld>
            <a:endParaRPr lang="en-US"/>
          </a:p>
        </p:txBody>
      </p:sp>
    </p:spTree>
    <p:extLst>
      <p:ext uri="{BB962C8B-B14F-4D97-AF65-F5344CB8AC3E}">
        <p14:creationId xmlns:p14="http://schemas.microsoft.com/office/powerpoint/2010/main" val="128503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a:t>
            </a:r>
            <a:r>
              <a:rPr lang="en-US" dirty="0" err="1"/>
              <a:t>CDAB</a:t>
            </a:r>
            <a:r>
              <a:rPr lang="en-US" dirty="0"/>
              <a:t>, I would like to extend our sincere appreciation for the confidence you have in us to evaluate and make recommendations on behalf of the community. Community Development provide vital services and is truly valuable to the city and we are honored to be part of the process. Thank you.</a:t>
            </a:r>
          </a:p>
        </p:txBody>
      </p:sp>
      <p:sp>
        <p:nvSpPr>
          <p:cNvPr id="4" name="Slide Number Placeholder 3"/>
          <p:cNvSpPr>
            <a:spLocks noGrp="1"/>
          </p:cNvSpPr>
          <p:nvPr>
            <p:ph type="sldNum" sz="quarter" idx="5"/>
          </p:nvPr>
        </p:nvSpPr>
        <p:spPr/>
        <p:txBody>
          <a:bodyPr/>
          <a:lstStyle/>
          <a:p>
            <a:fld id="{2678D88A-19E4-4338-9854-322233AA07DE}" type="slidenum">
              <a:rPr lang="en-US" smtClean="0"/>
              <a:t>9</a:t>
            </a:fld>
            <a:endParaRPr lang="en-US"/>
          </a:p>
        </p:txBody>
      </p:sp>
    </p:spTree>
    <p:extLst>
      <p:ext uri="{BB962C8B-B14F-4D97-AF65-F5344CB8AC3E}">
        <p14:creationId xmlns:p14="http://schemas.microsoft.com/office/powerpoint/2010/main" val="651749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Date Placeholder 18">
            <a:extLst>
              <a:ext uri="{FF2B5EF4-FFF2-40B4-BE49-F238E27FC236}">
                <a16:creationId xmlns:a16="http://schemas.microsoft.com/office/drawing/2014/main" id="{B2541DD5-2A25-2D6E-612F-A4CE5557E190}"/>
              </a:ext>
            </a:extLst>
          </p:cNvPr>
          <p:cNvSpPr>
            <a:spLocks noGrp="1"/>
          </p:cNvSpPr>
          <p:nvPr>
            <p:ph type="dt" sz="half" idx="10"/>
          </p:nvPr>
        </p:nvSpPr>
        <p:spPr/>
        <p:txBody>
          <a:bodyPr/>
          <a:lstStyle/>
          <a:p>
            <a:endParaRPr lang="en-US"/>
          </a:p>
        </p:txBody>
      </p:sp>
      <p:sp>
        <p:nvSpPr>
          <p:cNvPr id="20" name="Footer Placeholder 19">
            <a:extLst>
              <a:ext uri="{FF2B5EF4-FFF2-40B4-BE49-F238E27FC236}">
                <a16:creationId xmlns:a16="http://schemas.microsoft.com/office/drawing/2014/main" id="{BC800266-3CBD-264C-A0B7-F2E09D60F588}"/>
              </a:ext>
            </a:extLst>
          </p:cNvPr>
          <p:cNvSpPr>
            <a:spLocks noGrp="1"/>
          </p:cNvSpPr>
          <p:nvPr>
            <p:ph type="ftr" sz="quarter" idx="11"/>
          </p:nvPr>
        </p:nvSpPr>
        <p:spPr/>
        <p:txBody>
          <a:bodyPr/>
          <a:lstStyle/>
          <a:p>
            <a:endParaRPr lang="en-US"/>
          </a:p>
        </p:txBody>
      </p:sp>
      <p:sp>
        <p:nvSpPr>
          <p:cNvPr id="21" name="Slide Number Placeholder 20">
            <a:extLst>
              <a:ext uri="{FF2B5EF4-FFF2-40B4-BE49-F238E27FC236}">
                <a16:creationId xmlns:a16="http://schemas.microsoft.com/office/drawing/2014/main" id="{99C38C15-70C1-A40E-C4A1-CDD9B7A9244C}"/>
              </a:ext>
            </a:extLst>
          </p:cNvPr>
          <p:cNvSpPr>
            <a:spLocks noGrp="1"/>
          </p:cNvSpPr>
          <p:nvPr>
            <p:ph type="sldNum" sz="quarter" idx="12"/>
          </p:nvPr>
        </p:nvSpPr>
        <p:spPr/>
        <p:txBody>
          <a:bodyPr/>
          <a:lstStyle/>
          <a:p>
            <a:fld id="{0B0450D5-2A47-487A-9E8E-FD1CCC9DC1D8}" type="slidenum">
              <a:rPr lang="en-US" smtClean="0"/>
              <a:t>‹#›</a:t>
            </a:fld>
            <a:endParaRPr lang="en-US"/>
          </a:p>
        </p:txBody>
      </p:sp>
    </p:spTree>
    <p:extLst>
      <p:ext uri="{BB962C8B-B14F-4D97-AF65-F5344CB8AC3E}">
        <p14:creationId xmlns:p14="http://schemas.microsoft.com/office/powerpoint/2010/main" val="18328482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32798750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1797100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87487992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5306902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6945233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1017286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42792931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55384536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50697502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219200" y="6356351"/>
            <a:ext cx="28448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11352858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41976797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48612979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53562929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06877714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96367812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256171214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47313288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45936019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91729167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33341766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219200" y="6356351"/>
            <a:ext cx="28448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391614966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169629792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12"/>
          </p:nvPr>
        </p:nvSpPr>
        <p:spPr>
          <a:xfrm>
            <a:off x="5842000" y="6400801"/>
            <a:ext cx="508000" cy="365125"/>
          </a:xfrm>
        </p:spPr>
        <p:txBody>
          <a:bodyPr/>
          <a:lstStyle>
            <a:lvl1pPr>
              <a:defRPr sz="1200">
                <a:solidFill>
                  <a:schemeClr val="bg1"/>
                </a:solidFill>
                <a:latin typeface="Eras Light ITC" panose="020B0402030504020804" pitchFamily="34" charset="0"/>
              </a:defRPr>
            </a:lvl1pPr>
          </a:lstStyle>
          <a:p>
            <a:fld id="{5744759D-0EFF-4FB2-9CCE-04E00944F0FE}" type="slidenum">
              <a:rPr lang="en-US" smtClean="0"/>
              <a:pPr/>
              <a:t>‹#›</a:t>
            </a:fld>
            <a:endParaRPr lang="en-US" dirty="0"/>
          </a:p>
        </p:txBody>
      </p:sp>
    </p:spTree>
    <p:extLst>
      <p:ext uri="{BB962C8B-B14F-4D97-AF65-F5344CB8AC3E}">
        <p14:creationId xmlns:p14="http://schemas.microsoft.com/office/powerpoint/2010/main" val="72847606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210301"/>
            <a:ext cx="12192000" cy="45719"/>
          </a:xfrm>
          <a:prstGeom prst="rect">
            <a:avLst/>
          </a:prstGeom>
          <a:solidFill>
            <a:srgbClr val="39B5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450D5-2A47-487A-9E8E-FD1CCC9DC1D8}" type="slidenum">
              <a:rPr lang="en-US" smtClean="0"/>
              <a:t>‹#›</a:t>
            </a:fld>
            <a:endParaRPr lang="en-US"/>
          </a:p>
        </p:txBody>
      </p:sp>
      <p:sp>
        <p:nvSpPr>
          <p:cNvPr id="7" name="Rectangle 6"/>
          <p:cNvSpPr/>
          <p:nvPr userDrawn="1"/>
        </p:nvSpPr>
        <p:spPr>
          <a:xfrm>
            <a:off x="0" y="6324600"/>
            <a:ext cx="12192000" cy="533400"/>
          </a:xfrm>
          <a:prstGeom prst="rect">
            <a:avLst/>
          </a:prstGeom>
          <a:solidFill>
            <a:srgbClr val="0055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2540000" y="6429376"/>
            <a:ext cx="9550400" cy="276999"/>
          </a:xfrm>
          <a:prstGeom prst="rect">
            <a:avLst/>
          </a:prstGeom>
          <a:noFill/>
        </p:spPr>
        <p:txBody>
          <a:bodyPr wrap="square" rtlCol="0">
            <a:spAutoFit/>
          </a:bodyPr>
          <a:lstStyle/>
          <a:p>
            <a:pPr algn="r"/>
            <a:r>
              <a:rPr lang="en-US" sz="1200" dirty="0">
                <a:solidFill>
                  <a:schemeClr val="bg1"/>
                </a:solidFill>
                <a:latin typeface="Eras Light ITC" panose="020B0402030504020804" pitchFamily="34" charset="0"/>
              </a:rPr>
              <a:t>Housing &amp; Community Development</a:t>
            </a:r>
          </a:p>
        </p:txBody>
      </p:sp>
      <p:sp>
        <p:nvSpPr>
          <p:cNvPr id="10" name="Rectangle 9"/>
          <p:cNvSpPr/>
          <p:nvPr userDrawn="1"/>
        </p:nvSpPr>
        <p:spPr>
          <a:xfrm>
            <a:off x="0" y="6248400"/>
            <a:ext cx="12192000" cy="76200"/>
          </a:xfrm>
          <a:prstGeom prst="rect">
            <a:avLst/>
          </a:prstGeom>
          <a:solidFill>
            <a:srgbClr val="F79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2" descr="H:\PUBLIC AFFAIRS AND MARKETING\Graphic Designs\City Logo-2017-Sea Turtle\City Of Hollywood FL - Jpegs &amp; PNGs\CO-Hollywood_FL_Logo_WHITE_long.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72337" y="6356351"/>
            <a:ext cx="1456463" cy="45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9663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p:push dir="u"/>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210301"/>
            <a:ext cx="12192000" cy="45719"/>
          </a:xfrm>
          <a:prstGeom prst="rect">
            <a:avLst/>
          </a:prstGeom>
          <a:solidFill>
            <a:srgbClr val="39B5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450D5-2A47-487A-9E8E-FD1CCC9DC1D8}" type="slidenum">
              <a:rPr lang="en-US" smtClean="0"/>
              <a:t>‹#›</a:t>
            </a:fld>
            <a:endParaRPr lang="en-US" dirty="0"/>
          </a:p>
        </p:txBody>
      </p:sp>
      <p:sp>
        <p:nvSpPr>
          <p:cNvPr id="7" name="Rectangle 6"/>
          <p:cNvSpPr/>
          <p:nvPr userDrawn="1"/>
        </p:nvSpPr>
        <p:spPr>
          <a:xfrm>
            <a:off x="0" y="6324600"/>
            <a:ext cx="12192000" cy="533400"/>
          </a:xfrm>
          <a:prstGeom prst="rect">
            <a:avLst/>
          </a:prstGeom>
          <a:solidFill>
            <a:srgbClr val="0055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TextBox 8"/>
          <p:cNvSpPr txBox="1"/>
          <p:nvPr userDrawn="1"/>
        </p:nvSpPr>
        <p:spPr>
          <a:xfrm>
            <a:off x="2540000" y="6429376"/>
            <a:ext cx="9550400" cy="276999"/>
          </a:xfrm>
          <a:prstGeom prst="rect">
            <a:avLst/>
          </a:prstGeom>
          <a:noFill/>
        </p:spPr>
        <p:txBody>
          <a:bodyPr wrap="square" rtlCol="0">
            <a:spAutoFit/>
          </a:bodyPr>
          <a:lstStyle/>
          <a:p>
            <a:pPr algn="r"/>
            <a:r>
              <a:rPr lang="en-US" sz="1200" dirty="0">
                <a:solidFill>
                  <a:schemeClr val="bg1"/>
                </a:solidFill>
                <a:latin typeface="Eras Light ITC" panose="020B0402030504020804" pitchFamily="34" charset="0"/>
              </a:rPr>
              <a:t>Community Development</a:t>
            </a:r>
          </a:p>
        </p:txBody>
      </p:sp>
      <p:sp>
        <p:nvSpPr>
          <p:cNvPr id="10" name="Rectangle 9"/>
          <p:cNvSpPr/>
          <p:nvPr userDrawn="1"/>
        </p:nvSpPr>
        <p:spPr>
          <a:xfrm>
            <a:off x="0" y="6248400"/>
            <a:ext cx="12192000" cy="76200"/>
          </a:xfrm>
          <a:prstGeom prst="rect">
            <a:avLst/>
          </a:prstGeom>
          <a:solidFill>
            <a:srgbClr val="F790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3" name="Picture 2" descr="H:\PUBLIC AFFAIRS AND MARKETING\Graphic Designs\City Logo-2017-Sea Turtle\City Of Hollywood FL - Jpegs &amp; PNGs\CO-Hollywood_FL_Logo_WHITE_long.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72337" y="6356351"/>
            <a:ext cx="1456463" cy="45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55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push dir="u"/>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diagramColors" Target="../diagrams/colors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Layout" Target="../diagrams/layout4.xml"/><Relationship Id="rId5" Type="http://schemas.openxmlformats.org/officeDocument/2006/relationships/diagramQuickStyle" Target="../diagrams/quickStyle3.xml"/><Relationship Id="rId15" Type="http://schemas.openxmlformats.org/officeDocument/2006/relationships/image" Target="../media/image8.jpg"/><Relationship Id="rId10" Type="http://schemas.openxmlformats.org/officeDocument/2006/relationships/diagramData" Target="../diagrams/data4.xml"/><Relationship Id="rId4" Type="http://schemas.openxmlformats.org/officeDocument/2006/relationships/diagramLayout" Target="../diagrams/layout3.xml"/><Relationship Id="rId9" Type="http://schemas.openxmlformats.org/officeDocument/2006/relationships/image" Target="../media/image7.jpeg"/><Relationship Id="rId14" Type="http://schemas.microsoft.com/office/2007/relationships/diagramDrawing" Target="../diagrams/drawing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image" Target="../media/image14.jpg"/><Relationship Id="rId5" Type="http://schemas.openxmlformats.org/officeDocument/2006/relationships/diagramQuickStyle" Target="../diagrams/quickStyle9.xml"/><Relationship Id="rId10" Type="http://schemas.openxmlformats.org/officeDocument/2006/relationships/image" Target="../media/image13.jpeg"/><Relationship Id="rId4" Type="http://schemas.openxmlformats.org/officeDocument/2006/relationships/diagramLayout" Target="../diagrams/layout9.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idx="4294967295"/>
          </p:nvPr>
        </p:nvSpPr>
        <p:spPr>
          <a:xfrm>
            <a:off x="1104900" y="2819400"/>
            <a:ext cx="9982200" cy="2590800"/>
          </a:xfrm>
        </p:spPr>
        <p:txBody>
          <a:bodyPr>
            <a:normAutofit/>
          </a:bodyPr>
          <a:lstStyle/>
          <a:p>
            <a:r>
              <a:rPr lang="en-US" sz="3200" b="1" dirty="0">
                <a:solidFill>
                  <a:schemeClr val="tx2">
                    <a:lumMod val="75000"/>
                  </a:schemeClr>
                </a:solidFill>
              </a:rPr>
              <a:t>Office of Housing and Community Development</a:t>
            </a:r>
            <a:br>
              <a:rPr lang="en-US" sz="3200" b="1" dirty="0">
                <a:solidFill>
                  <a:schemeClr val="tx2">
                    <a:lumMod val="75000"/>
                  </a:schemeClr>
                </a:solidFill>
              </a:rPr>
            </a:br>
            <a:br>
              <a:rPr lang="en-US" sz="3200" b="1" dirty="0">
                <a:solidFill>
                  <a:schemeClr val="tx2">
                    <a:lumMod val="75000"/>
                  </a:schemeClr>
                </a:solidFill>
              </a:rPr>
            </a:br>
            <a:r>
              <a:rPr lang="en-US" sz="3200" b="1" dirty="0">
                <a:solidFill>
                  <a:schemeClr val="tx2">
                    <a:lumMod val="75000"/>
                  </a:schemeClr>
                </a:solidFill>
              </a:rPr>
              <a:t>FY 2025 </a:t>
            </a:r>
            <a:br>
              <a:rPr lang="en-US" sz="3200" b="1" dirty="0">
                <a:solidFill>
                  <a:schemeClr val="tx2">
                    <a:lumMod val="75000"/>
                  </a:schemeClr>
                </a:solidFill>
              </a:rPr>
            </a:br>
            <a:r>
              <a:rPr lang="en-US" sz="3200" b="1" dirty="0">
                <a:solidFill>
                  <a:schemeClr val="tx2">
                    <a:lumMod val="75000"/>
                  </a:schemeClr>
                </a:solidFill>
              </a:rPr>
              <a:t>Accomplishments &amp; Impact Overview</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2592"/>
            <a:ext cx="3048000" cy="2286000"/>
          </a:xfrm>
          <a:prstGeom prst="rect">
            <a:avLst/>
          </a:prstGeom>
        </p:spPr>
      </p:pic>
    </p:spTree>
    <p:extLst>
      <p:ext uri="{BB962C8B-B14F-4D97-AF65-F5344CB8AC3E}">
        <p14:creationId xmlns:p14="http://schemas.microsoft.com/office/powerpoint/2010/main" val="3108567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0282-09F7-6288-8F54-AB388BF66DD8}"/>
              </a:ext>
            </a:extLst>
          </p:cNvPr>
          <p:cNvSpPr>
            <a:spLocks noGrp="1"/>
          </p:cNvSpPr>
          <p:nvPr>
            <p:ph type="title"/>
          </p:nvPr>
        </p:nvSpPr>
        <p:spPr>
          <a:xfrm>
            <a:off x="495300" y="65404"/>
            <a:ext cx="10896600" cy="560705"/>
          </a:xfrm>
        </p:spPr>
        <p:txBody>
          <a:bodyPr>
            <a:normAutofit fontScale="90000"/>
          </a:bodyPr>
          <a:lstStyle/>
          <a:p>
            <a:r>
              <a:rPr lang="en-US" sz="3200" b="1" dirty="0">
                <a:solidFill>
                  <a:schemeClr val="tx2">
                    <a:lumMod val="75000"/>
                  </a:schemeClr>
                </a:solidFill>
              </a:rPr>
              <a:t>FY 2025 Highlights</a:t>
            </a:r>
          </a:p>
        </p:txBody>
      </p:sp>
      <p:sp>
        <p:nvSpPr>
          <p:cNvPr id="4" name="Slide Number Placeholder 3">
            <a:extLst>
              <a:ext uri="{FF2B5EF4-FFF2-40B4-BE49-F238E27FC236}">
                <a16:creationId xmlns:a16="http://schemas.microsoft.com/office/drawing/2014/main" id="{6F4B32F9-D4FF-BC28-FFE8-9CBE1D119D1E}"/>
              </a:ext>
            </a:extLst>
          </p:cNvPr>
          <p:cNvSpPr>
            <a:spLocks noGrp="1"/>
          </p:cNvSpPr>
          <p:nvPr>
            <p:ph type="sldNum" sz="quarter" idx="12"/>
          </p:nvPr>
        </p:nvSpPr>
        <p:spPr/>
        <p:txBody>
          <a:bodyPr/>
          <a:lstStyle/>
          <a:p>
            <a:fld id="{5744759D-0EFF-4FB2-9CCE-04E00944F0FE}" type="slidenum">
              <a:rPr lang="en-US" smtClean="0"/>
              <a:pPr/>
              <a:t>10</a:t>
            </a:fld>
            <a:endParaRPr lang="en-US" dirty="0"/>
          </a:p>
        </p:txBody>
      </p:sp>
      <p:graphicFrame>
        <p:nvGraphicFramePr>
          <p:cNvPr id="29" name="Diagram 28">
            <a:extLst>
              <a:ext uri="{FF2B5EF4-FFF2-40B4-BE49-F238E27FC236}">
                <a16:creationId xmlns:a16="http://schemas.microsoft.com/office/drawing/2014/main" id="{A24B7CD1-79A1-72C0-F634-41212D67623A}"/>
              </a:ext>
            </a:extLst>
          </p:cNvPr>
          <p:cNvGraphicFramePr/>
          <p:nvPr>
            <p:extLst>
              <p:ext uri="{D42A27DB-BD31-4B8C-83A1-F6EECF244321}">
                <p14:modId xmlns:p14="http://schemas.microsoft.com/office/powerpoint/2010/main" val="3731394782"/>
              </p:ext>
            </p:extLst>
          </p:nvPr>
        </p:nvGraphicFramePr>
        <p:xfrm>
          <a:off x="81280" y="588009"/>
          <a:ext cx="5791200" cy="5546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0" name="Diagram 29">
            <a:extLst>
              <a:ext uri="{FF2B5EF4-FFF2-40B4-BE49-F238E27FC236}">
                <a16:creationId xmlns:a16="http://schemas.microsoft.com/office/drawing/2014/main" id="{43AB9C2C-C718-C471-6529-CFCE95BA7FEE}"/>
              </a:ext>
            </a:extLst>
          </p:cNvPr>
          <p:cNvGraphicFramePr/>
          <p:nvPr>
            <p:extLst>
              <p:ext uri="{D42A27DB-BD31-4B8C-83A1-F6EECF244321}">
                <p14:modId xmlns:p14="http://schemas.microsoft.com/office/powerpoint/2010/main" val="647441586"/>
              </p:ext>
            </p:extLst>
          </p:nvPr>
        </p:nvGraphicFramePr>
        <p:xfrm>
          <a:off x="5943600" y="588009"/>
          <a:ext cx="6019800" cy="55949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556932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44759D-0EFF-4FB2-9CCE-04E00944F0FE}" type="slidenum">
              <a:rPr lang="en-US" smtClean="0"/>
              <a:pPr/>
              <a:t>2</a:t>
            </a:fld>
            <a:endParaRPr lang="en-US" dirty="0"/>
          </a:p>
        </p:txBody>
      </p:sp>
      <p:sp>
        <p:nvSpPr>
          <p:cNvPr id="2" name="TextBox 1">
            <a:extLst>
              <a:ext uri="{FF2B5EF4-FFF2-40B4-BE49-F238E27FC236}">
                <a16:creationId xmlns:a16="http://schemas.microsoft.com/office/drawing/2014/main" id="{7690EF99-8805-550E-4F14-025C68F513F1}"/>
              </a:ext>
            </a:extLst>
          </p:cNvPr>
          <p:cNvSpPr txBox="1"/>
          <p:nvPr/>
        </p:nvSpPr>
        <p:spPr>
          <a:xfrm>
            <a:off x="10439400" y="5149334"/>
            <a:ext cx="838200" cy="369332"/>
          </a:xfrm>
          <a:prstGeom prst="rect">
            <a:avLst/>
          </a:prstGeom>
          <a:solidFill>
            <a:schemeClr val="bg1"/>
          </a:solidFill>
        </p:spPr>
        <p:txBody>
          <a:bodyPr wrap="square" rtlCol="0">
            <a:spAutoFit/>
          </a:bodyPr>
          <a:lstStyle/>
          <a:p>
            <a:endParaRPr lang="en-US" dirty="0">
              <a:highlight>
                <a:srgbClr val="96E2AA"/>
              </a:highlight>
            </a:endParaRPr>
          </a:p>
        </p:txBody>
      </p:sp>
      <p:sp>
        <p:nvSpPr>
          <p:cNvPr id="6" name="Title 1"/>
          <p:cNvSpPr>
            <a:spLocks noGrp="1"/>
          </p:cNvSpPr>
          <p:nvPr>
            <p:ph type="title"/>
          </p:nvPr>
        </p:nvSpPr>
        <p:spPr>
          <a:xfrm>
            <a:off x="86078" y="92076"/>
            <a:ext cx="12019844" cy="365124"/>
          </a:xfrm>
        </p:spPr>
        <p:txBody>
          <a:bodyPr>
            <a:normAutofit fontScale="90000"/>
          </a:bodyPr>
          <a:lstStyle/>
          <a:p>
            <a:r>
              <a:rPr lang="en-US" sz="3000" b="1" i="1" dirty="0">
                <a:solidFill>
                  <a:schemeClr val="tx2">
                    <a:lumMod val="75000"/>
                  </a:schemeClr>
                </a:solidFill>
              </a:rPr>
              <a:t>Community Development Block Grant (CDBG) Investments</a:t>
            </a:r>
          </a:p>
        </p:txBody>
      </p:sp>
      <p:graphicFrame>
        <p:nvGraphicFramePr>
          <p:cNvPr id="5" name="Diagram 4">
            <a:extLst>
              <a:ext uri="{FF2B5EF4-FFF2-40B4-BE49-F238E27FC236}">
                <a16:creationId xmlns:a16="http://schemas.microsoft.com/office/drawing/2014/main" id="{DB08ACA4-43B1-87A9-08BF-B5ADD7277DEA}"/>
              </a:ext>
            </a:extLst>
          </p:cNvPr>
          <p:cNvGraphicFramePr/>
          <p:nvPr>
            <p:extLst>
              <p:ext uri="{D42A27DB-BD31-4B8C-83A1-F6EECF244321}">
                <p14:modId xmlns:p14="http://schemas.microsoft.com/office/powerpoint/2010/main" val="554305880"/>
              </p:ext>
            </p:extLst>
          </p:nvPr>
        </p:nvGraphicFramePr>
        <p:xfrm>
          <a:off x="834390" y="596199"/>
          <a:ext cx="10515600" cy="4834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3B3BD2A-C70B-547D-A776-01DCDD7D6B5E}"/>
              </a:ext>
            </a:extLst>
          </p:cNvPr>
          <p:cNvSpPr txBox="1"/>
          <p:nvPr/>
        </p:nvSpPr>
        <p:spPr>
          <a:xfrm>
            <a:off x="5022849" y="1219200"/>
            <a:ext cx="2146301" cy="1107996"/>
          </a:xfrm>
          <a:prstGeom prst="rect">
            <a:avLst/>
          </a:prstGeom>
          <a:noFill/>
        </p:spPr>
        <p:txBody>
          <a:bodyPr wrap="square" rtlCol="0">
            <a:spAutoFit/>
          </a:bodyPr>
          <a:lstStyle/>
          <a:p>
            <a:pPr algn="ctr"/>
            <a:r>
              <a:rPr lang="en-US" sz="2200" b="1" dirty="0">
                <a:solidFill>
                  <a:schemeClr val="bg1"/>
                </a:solidFill>
              </a:rPr>
              <a:t>Public Infrastructure Improvements</a:t>
            </a:r>
          </a:p>
        </p:txBody>
      </p:sp>
      <p:sp>
        <p:nvSpPr>
          <p:cNvPr id="11" name="TextBox 10">
            <a:extLst>
              <a:ext uri="{FF2B5EF4-FFF2-40B4-BE49-F238E27FC236}">
                <a16:creationId xmlns:a16="http://schemas.microsoft.com/office/drawing/2014/main" id="{C44BFE44-FB58-6F38-B295-CE6FD557FEC7}"/>
              </a:ext>
            </a:extLst>
          </p:cNvPr>
          <p:cNvSpPr txBox="1"/>
          <p:nvPr/>
        </p:nvSpPr>
        <p:spPr>
          <a:xfrm>
            <a:off x="304800" y="5516642"/>
            <a:ext cx="11353800" cy="646331"/>
          </a:xfrm>
          <a:prstGeom prst="rect">
            <a:avLst/>
          </a:prstGeom>
          <a:noFill/>
        </p:spPr>
        <p:txBody>
          <a:bodyPr wrap="square">
            <a:spAutoFit/>
          </a:bodyPr>
          <a:lstStyle/>
          <a:p>
            <a:pPr algn="ctr"/>
            <a:r>
              <a:rPr lang="en-US" sz="1800" i="1" dirty="0">
                <a:solidFill>
                  <a:schemeClr val="tx2">
                    <a:lumMod val="75000"/>
                  </a:schemeClr>
                </a:solidFill>
              </a:rPr>
              <a:t>Proposed Future CDBG Funded Projects include an estimated $600,000 to Public Works for streetlights and $400,000 to Parks, Recreation &amp; Cultural Arts for parks </a:t>
            </a:r>
            <a:r>
              <a:rPr lang="en-US" i="1" dirty="0">
                <a:solidFill>
                  <a:schemeClr val="tx2">
                    <a:lumMod val="75000"/>
                  </a:schemeClr>
                </a:solidFill>
              </a:rPr>
              <a:t>e</a:t>
            </a:r>
            <a:r>
              <a:rPr lang="en-US" sz="1800" i="1" dirty="0">
                <a:solidFill>
                  <a:schemeClr val="tx2">
                    <a:lumMod val="75000"/>
                  </a:schemeClr>
                </a:solidFill>
              </a:rPr>
              <a:t>quipment </a:t>
            </a:r>
            <a:endParaRPr lang="en-US" dirty="0"/>
          </a:p>
        </p:txBody>
      </p:sp>
    </p:spTree>
    <p:extLst>
      <p:ext uri="{BB962C8B-B14F-4D97-AF65-F5344CB8AC3E}">
        <p14:creationId xmlns:p14="http://schemas.microsoft.com/office/powerpoint/2010/main" val="2232367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355A-3803-700C-15C6-839CBDCE353D}"/>
              </a:ext>
            </a:extLst>
          </p:cNvPr>
          <p:cNvSpPr>
            <a:spLocks noGrp="1"/>
          </p:cNvSpPr>
          <p:nvPr>
            <p:ph type="title"/>
          </p:nvPr>
        </p:nvSpPr>
        <p:spPr>
          <a:xfrm>
            <a:off x="609600" y="274638"/>
            <a:ext cx="10744200" cy="457200"/>
          </a:xfrm>
        </p:spPr>
        <p:txBody>
          <a:bodyPr>
            <a:normAutofit fontScale="90000"/>
          </a:bodyPr>
          <a:lstStyle/>
          <a:p>
            <a:r>
              <a:rPr lang="en-US" sz="3600" dirty="0">
                <a:solidFill>
                  <a:schemeClr val="tx2">
                    <a:lumMod val="75000"/>
                  </a:schemeClr>
                </a:solidFill>
              </a:rPr>
              <a:t>Public Services (CDBG &amp; CDBG-CV)</a:t>
            </a:r>
          </a:p>
        </p:txBody>
      </p:sp>
      <p:graphicFrame>
        <p:nvGraphicFramePr>
          <p:cNvPr id="6" name="Content Placeholder 5">
            <a:extLst>
              <a:ext uri="{FF2B5EF4-FFF2-40B4-BE49-F238E27FC236}">
                <a16:creationId xmlns:a16="http://schemas.microsoft.com/office/drawing/2014/main" id="{45373E6C-202F-CE60-4F18-9A7E43BD5325}"/>
              </a:ext>
            </a:extLst>
          </p:cNvPr>
          <p:cNvGraphicFramePr>
            <a:graphicFrameLocks noGrp="1"/>
          </p:cNvGraphicFramePr>
          <p:nvPr>
            <p:ph sz="half" idx="1"/>
            <p:extLst>
              <p:ext uri="{D42A27DB-BD31-4B8C-83A1-F6EECF244321}">
                <p14:modId xmlns:p14="http://schemas.microsoft.com/office/powerpoint/2010/main" val="1305906299"/>
              </p:ext>
            </p:extLst>
          </p:nvPr>
        </p:nvGraphicFramePr>
        <p:xfrm>
          <a:off x="235372" y="990600"/>
          <a:ext cx="6129868" cy="5059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descr="A group of people at an outdoor market&#10;&#10;AI-generated content may be incorrect.">
            <a:extLst>
              <a:ext uri="{FF2B5EF4-FFF2-40B4-BE49-F238E27FC236}">
                <a16:creationId xmlns:a16="http://schemas.microsoft.com/office/drawing/2014/main" id="{0E042BAA-0AFA-86E1-4BCE-E2AB06804A4E}"/>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652261" y="1524000"/>
            <a:ext cx="5323417" cy="3992562"/>
          </a:xfrm>
        </p:spPr>
      </p:pic>
      <p:sp>
        <p:nvSpPr>
          <p:cNvPr id="5" name="Slide Number Placeholder 4">
            <a:extLst>
              <a:ext uri="{FF2B5EF4-FFF2-40B4-BE49-F238E27FC236}">
                <a16:creationId xmlns:a16="http://schemas.microsoft.com/office/drawing/2014/main" id="{BCB842E8-4B9F-18CD-8961-308BCF298BBB}"/>
              </a:ext>
            </a:extLst>
          </p:cNvPr>
          <p:cNvSpPr>
            <a:spLocks noGrp="1"/>
          </p:cNvSpPr>
          <p:nvPr>
            <p:ph type="sldNum" sz="quarter" idx="12"/>
          </p:nvPr>
        </p:nvSpPr>
        <p:spPr/>
        <p:txBody>
          <a:bodyPr/>
          <a:lstStyle/>
          <a:p>
            <a:fld id="{5744759D-0EFF-4FB2-9CCE-04E00944F0FE}" type="slidenum">
              <a:rPr lang="en-US" smtClean="0"/>
              <a:pPr/>
              <a:t>3</a:t>
            </a:fld>
            <a:endParaRPr lang="en-US" dirty="0"/>
          </a:p>
        </p:txBody>
      </p:sp>
    </p:spTree>
    <p:extLst>
      <p:ext uri="{BB962C8B-B14F-4D97-AF65-F5344CB8AC3E}">
        <p14:creationId xmlns:p14="http://schemas.microsoft.com/office/powerpoint/2010/main" val="41348009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4D7C14-091F-2339-C182-D191B690D7E1}"/>
              </a:ext>
            </a:extLst>
          </p:cNvPr>
          <p:cNvSpPr>
            <a:spLocks noGrp="1"/>
          </p:cNvSpPr>
          <p:nvPr>
            <p:ph type="sldNum" sz="quarter" idx="12"/>
          </p:nvPr>
        </p:nvSpPr>
        <p:spPr/>
        <p:txBody>
          <a:bodyPr/>
          <a:lstStyle/>
          <a:p>
            <a:fld id="{5744759D-0EFF-4FB2-9CCE-04E00944F0FE}" type="slidenum">
              <a:rPr lang="en-US" smtClean="0"/>
              <a:pPr/>
              <a:t>4</a:t>
            </a:fld>
            <a:endParaRPr lang="en-US" dirty="0"/>
          </a:p>
        </p:txBody>
      </p:sp>
      <p:graphicFrame>
        <p:nvGraphicFramePr>
          <p:cNvPr id="6" name="Diagram 5">
            <a:extLst>
              <a:ext uri="{FF2B5EF4-FFF2-40B4-BE49-F238E27FC236}">
                <a16:creationId xmlns:a16="http://schemas.microsoft.com/office/drawing/2014/main" id="{34767FBF-C796-246F-E663-E283086A89FB}"/>
              </a:ext>
            </a:extLst>
          </p:cNvPr>
          <p:cNvGraphicFramePr/>
          <p:nvPr>
            <p:extLst>
              <p:ext uri="{D42A27DB-BD31-4B8C-83A1-F6EECF244321}">
                <p14:modId xmlns:p14="http://schemas.microsoft.com/office/powerpoint/2010/main" val="3423223131"/>
              </p:ext>
            </p:extLst>
          </p:nvPr>
        </p:nvGraphicFramePr>
        <p:xfrm>
          <a:off x="228601" y="68683"/>
          <a:ext cx="6781799" cy="606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house with a fence around it&#10;&#10;AI-generated content may be incorrect.">
            <a:extLst>
              <a:ext uri="{FF2B5EF4-FFF2-40B4-BE49-F238E27FC236}">
                <a16:creationId xmlns:a16="http://schemas.microsoft.com/office/drawing/2014/main" id="{30971973-B1D0-CA06-ADD5-917B94AC4C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494" y="1626099"/>
            <a:ext cx="2956423" cy="2217317"/>
          </a:xfrm>
          <a:prstGeom prst="rect">
            <a:avLst/>
          </a:prstGeom>
        </p:spPr>
      </p:pic>
      <p:pic>
        <p:nvPicPr>
          <p:cNvPr id="10" name="Picture 9" descr="A house with a fence around it&#10;&#10;AI-generated content may be incorrect.">
            <a:extLst>
              <a:ext uri="{FF2B5EF4-FFF2-40B4-BE49-F238E27FC236}">
                <a16:creationId xmlns:a16="http://schemas.microsoft.com/office/drawing/2014/main" id="{3E6F3C77-AC35-D29C-524F-53A7151D6308}"/>
              </a:ext>
            </a:extLst>
          </p:cNvPr>
          <p:cNvPicPr>
            <a:picLocks noChangeAspect="1"/>
          </p:cNvPicPr>
          <p:nvPr/>
        </p:nvPicPr>
        <p:blipFill>
          <a:blip r:embed="rId9" cstate="print">
            <a:extLst>
              <a:ext uri="{28A0092B-C50C-407E-A947-70E740481C1C}">
                <a14:useLocalDpi xmlns:a14="http://schemas.microsoft.com/office/drawing/2010/main" val="0"/>
              </a:ext>
            </a:extLst>
          </a:blip>
          <a:srcRect t="1746" r="644" b="-1"/>
          <a:stretch>
            <a:fillRect/>
          </a:stretch>
        </p:blipFill>
        <p:spPr>
          <a:xfrm>
            <a:off x="262892" y="3927290"/>
            <a:ext cx="2956422" cy="2192731"/>
          </a:xfrm>
          <a:prstGeom prst="rect">
            <a:avLst/>
          </a:prstGeom>
        </p:spPr>
      </p:pic>
      <p:sp>
        <p:nvSpPr>
          <p:cNvPr id="12" name="TextBox 11">
            <a:extLst>
              <a:ext uri="{FF2B5EF4-FFF2-40B4-BE49-F238E27FC236}">
                <a16:creationId xmlns:a16="http://schemas.microsoft.com/office/drawing/2014/main" id="{278629B9-5327-6521-51CE-00E96E86513B}"/>
              </a:ext>
            </a:extLst>
          </p:cNvPr>
          <p:cNvSpPr txBox="1"/>
          <p:nvPr/>
        </p:nvSpPr>
        <p:spPr>
          <a:xfrm>
            <a:off x="10946774" y="5750689"/>
            <a:ext cx="817853" cy="369332"/>
          </a:xfrm>
          <a:prstGeom prst="rect">
            <a:avLst/>
          </a:prstGeom>
          <a:noFill/>
        </p:spPr>
        <p:txBody>
          <a:bodyPr wrap="none" rtlCol="0">
            <a:spAutoFit/>
          </a:bodyPr>
          <a:lstStyle/>
          <a:p>
            <a:r>
              <a:rPr lang="en-US" b="1" dirty="0">
                <a:solidFill>
                  <a:schemeClr val="bg1"/>
                </a:solidFill>
              </a:rPr>
              <a:t>AFTER</a:t>
            </a:r>
          </a:p>
        </p:txBody>
      </p:sp>
      <p:sp>
        <p:nvSpPr>
          <p:cNvPr id="13" name="TextBox 12">
            <a:extLst>
              <a:ext uri="{FF2B5EF4-FFF2-40B4-BE49-F238E27FC236}">
                <a16:creationId xmlns:a16="http://schemas.microsoft.com/office/drawing/2014/main" id="{5D6EDD22-EFF0-9DDD-E092-93DE5ED3CE11}"/>
              </a:ext>
            </a:extLst>
          </p:cNvPr>
          <p:cNvSpPr txBox="1"/>
          <p:nvPr/>
        </p:nvSpPr>
        <p:spPr>
          <a:xfrm>
            <a:off x="1066800" y="3423563"/>
            <a:ext cx="1016625" cy="369332"/>
          </a:xfrm>
          <a:prstGeom prst="rect">
            <a:avLst/>
          </a:prstGeom>
          <a:noFill/>
        </p:spPr>
        <p:txBody>
          <a:bodyPr wrap="none" rtlCol="0">
            <a:spAutoFit/>
          </a:bodyPr>
          <a:lstStyle/>
          <a:p>
            <a:r>
              <a:rPr lang="en-US" b="1" dirty="0">
                <a:solidFill>
                  <a:schemeClr val="bg1"/>
                </a:solidFill>
              </a:rPr>
              <a:t>BEFORE</a:t>
            </a:r>
          </a:p>
        </p:txBody>
      </p:sp>
      <p:sp>
        <p:nvSpPr>
          <p:cNvPr id="14" name="TextBox 13">
            <a:extLst>
              <a:ext uri="{FF2B5EF4-FFF2-40B4-BE49-F238E27FC236}">
                <a16:creationId xmlns:a16="http://schemas.microsoft.com/office/drawing/2014/main" id="{99BCA153-4B0C-2360-B903-80D18800CD41}"/>
              </a:ext>
            </a:extLst>
          </p:cNvPr>
          <p:cNvSpPr txBox="1"/>
          <p:nvPr/>
        </p:nvSpPr>
        <p:spPr>
          <a:xfrm>
            <a:off x="1981200" y="5640880"/>
            <a:ext cx="817853" cy="369332"/>
          </a:xfrm>
          <a:prstGeom prst="rect">
            <a:avLst/>
          </a:prstGeom>
          <a:noFill/>
        </p:spPr>
        <p:txBody>
          <a:bodyPr wrap="none" rtlCol="0">
            <a:spAutoFit/>
          </a:bodyPr>
          <a:lstStyle/>
          <a:p>
            <a:r>
              <a:rPr lang="en-US" b="1" dirty="0">
                <a:solidFill>
                  <a:schemeClr val="bg1"/>
                </a:solidFill>
              </a:rPr>
              <a:t>AFTER</a:t>
            </a:r>
          </a:p>
        </p:txBody>
      </p:sp>
      <p:graphicFrame>
        <p:nvGraphicFramePr>
          <p:cNvPr id="15" name="Diagram 14">
            <a:extLst>
              <a:ext uri="{FF2B5EF4-FFF2-40B4-BE49-F238E27FC236}">
                <a16:creationId xmlns:a16="http://schemas.microsoft.com/office/drawing/2014/main" id="{445494FE-5073-55A1-13A8-D1AFDCFB3FCF}"/>
              </a:ext>
            </a:extLst>
          </p:cNvPr>
          <p:cNvGraphicFramePr/>
          <p:nvPr>
            <p:extLst>
              <p:ext uri="{D42A27DB-BD31-4B8C-83A1-F6EECF244321}">
                <p14:modId xmlns:p14="http://schemas.microsoft.com/office/powerpoint/2010/main" val="560279397"/>
              </p:ext>
            </p:extLst>
          </p:nvPr>
        </p:nvGraphicFramePr>
        <p:xfrm>
          <a:off x="7162800" y="68683"/>
          <a:ext cx="4876800" cy="252211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6" name="Picture 15" descr="A building with a gate&#10;&#10;AI-generated content may be incorrect.">
            <a:extLst>
              <a:ext uri="{FF2B5EF4-FFF2-40B4-BE49-F238E27FC236}">
                <a16:creationId xmlns:a16="http://schemas.microsoft.com/office/drawing/2014/main" id="{7BD944D9-77FC-4788-DEE1-7833A0F65D9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34400" y="2697476"/>
            <a:ext cx="2590800" cy="3453026"/>
          </a:xfrm>
          <a:prstGeom prst="rect">
            <a:avLst/>
          </a:prstGeom>
        </p:spPr>
      </p:pic>
    </p:spTree>
    <p:extLst>
      <p:ext uri="{BB962C8B-B14F-4D97-AF65-F5344CB8AC3E}">
        <p14:creationId xmlns:p14="http://schemas.microsoft.com/office/powerpoint/2010/main" val="34097532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091BF-D0B7-E3D1-B990-73F05D25D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48A081-D3D6-18D2-E69D-7FDF70B9A510}"/>
              </a:ext>
            </a:extLst>
          </p:cNvPr>
          <p:cNvSpPr>
            <a:spLocks noGrp="1"/>
          </p:cNvSpPr>
          <p:nvPr>
            <p:ph type="title"/>
          </p:nvPr>
        </p:nvSpPr>
        <p:spPr>
          <a:xfrm>
            <a:off x="598167" y="15876"/>
            <a:ext cx="4800600" cy="1431926"/>
          </a:xfrm>
        </p:spPr>
        <p:txBody>
          <a:bodyPr>
            <a:normAutofit fontScale="90000"/>
          </a:bodyPr>
          <a:lstStyle/>
          <a:p>
            <a:r>
              <a:rPr lang="en-US" sz="3200" b="1" dirty="0">
                <a:solidFill>
                  <a:schemeClr val="tx2">
                    <a:lumMod val="75000"/>
                  </a:schemeClr>
                </a:solidFill>
              </a:rPr>
              <a:t>Infrastructure Improvement Program </a:t>
            </a:r>
            <a:r>
              <a:rPr lang="en-US" sz="3200" i="1" dirty="0">
                <a:solidFill>
                  <a:schemeClr val="tx2">
                    <a:lumMod val="75000"/>
                  </a:schemeClr>
                </a:solidFill>
              </a:rPr>
              <a:t>(ILA)</a:t>
            </a:r>
          </a:p>
        </p:txBody>
      </p:sp>
      <p:graphicFrame>
        <p:nvGraphicFramePr>
          <p:cNvPr id="6" name="Content Placeholder 5">
            <a:extLst>
              <a:ext uri="{FF2B5EF4-FFF2-40B4-BE49-F238E27FC236}">
                <a16:creationId xmlns:a16="http://schemas.microsoft.com/office/drawing/2014/main" id="{442317B8-D986-4067-79F2-8AD5D0E1B2CE}"/>
              </a:ext>
            </a:extLst>
          </p:cNvPr>
          <p:cNvGraphicFramePr>
            <a:graphicFrameLocks noGrp="1"/>
          </p:cNvGraphicFramePr>
          <p:nvPr>
            <p:ph sz="half" idx="1"/>
            <p:extLst>
              <p:ext uri="{D42A27DB-BD31-4B8C-83A1-F6EECF244321}">
                <p14:modId xmlns:p14="http://schemas.microsoft.com/office/powerpoint/2010/main" val="1204776695"/>
              </p:ext>
            </p:extLst>
          </p:nvPr>
        </p:nvGraphicFramePr>
        <p:xfrm>
          <a:off x="220132" y="1676400"/>
          <a:ext cx="6028268" cy="4449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554DD5C-6CFF-0AC0-A1F5-81999F0B410C}"/>
              </a:ext>
            </a:extLst>
          </p:cNvPr>
          <p:cNvSpPr>
            <a:spLocks noGrp="1"/>
          </p:cNvSpPr>
          <p:nvPr>
            <p:ph type="sldNum" sz="quarter" idx="12"/>
          </p:nvPr>
        </p:nvSpPr>
        <p:spPr/>
        <p:txBody>
          <a:bodyPr/>
          <a:lstStyle/>
          <a:p>
            <a:fld id="{5744759D-0EFF-4FB2-9CCE-04E00944F0FE}" type="slidenum">
              <a:rPr lang="en-US" smtClean="0"/>
              <a:pPr/>
              <a:t>5</a:t>
            </a:fld>
            <a:endParaRPr lang="en-US" dirty="0"/>
          </a:p>
        </p:txBody>
      </p:sp>
      <p:pic>
        <p:nvPicPr>
          <p:cNvPr id="9" name="Picture 8">
            <a:extLst>
              <a:ext uri="{FF2B5EF4-FFF2-40B4-BE49-F238E27FC236}">
                <a16:creationId xmlns:a16="http://schemas.microsoft.com/office/drawing/2014/main" id="{9877B99B-7C65-ADB7-8E66-8200046107D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812257" y="265608"/>
            <a:ext cx="4378163" cy="5845313"/>
          </a:xfrm>
          <a:prstGeom prst="rect">
            <a:avLst/>
          </a:prstGeom>
        </p:spPr>
      </p:pic>
    </p:spTree>
    <p:extLst>
      <p:ext uri="{BB962C8B-B14F-4D97-AF65-F5344CB8AC3E}">
        <p14:creationId xmlns:p14="http://schemas.microsoft.com/office/powerpoint/2010/main" val="82096669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FB0A-7326-75E5-5FBE-DAF418079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0E7AC-51B5-A8A0-3BB5-77B3AF663137}"/>
              </a:ext>
            </a:extLst>
          </p:cNvPr>
          <p:cNvSpPr>
            <a:spLocks noGrp="1"/>
          </p:cNvSpPr>
          <p:nvPr>
            <p:ph type="title"/>
          </p:nvPr>
        </p:nvSpPr>
        <p:spPr>
          <a:xfrm>
            <a:off x="598167" y="15876"/>
            <a:ext cx="4800600" cy="1431926"/>
          </a:xfrm>
        </p:spPr>
        <p:txBody>
          <a:bodyPr>
            <a:normAutofit fontScale="90000"/>
          </a:bodyPr>
          <a:lstStyle/>
          <a:p>
            <a:r>
              <a:rPr lang="en-US" sz="3200" b="1" dirty="0">
                <a:solidFill>
                  <a:schemeClr val="tx2">
                    <a:lumMod val="75000"/>
                  </a:schemeClr>
                </a:solidFill>
              </a:rPr>
              <a:t>Affordable Housing Development              </a:t>
            </a:r>
            <a:r>
              <a:rPr lang="en-US" sz="3200" i="1" dirty="0">
                <a:solidFill>
                  <a:schemeClr val="tx2">
                    <a:lumMod val="75000"/>
                  </a:schemeClr>
                </a:solidFill>
              </a:rPr>
              <a:t>(ILA– GAP Financing)</a:t>
            </a:r>
          </a:p>
        </p:txBody>
      </p:sp>
      <p:graphicFrame>
        <p:nvGraphicFramePr>
          <p:cNvPr id="6" name="Content Placeholder 5">
            <a:extLst>
              <a:ext uri="{FF2B5EF4-FFF2-40B4-BE49-F238E27FC236}">
                <a16:creationId xmlns:a16="http://schemas.microsoft.com/office/drawing/2014/main" id="{4514E548-B761-35C3-A630-754CA16B0BDE}"/>
              </a:ext>
            </a:extLst>
          </p:cNvPr>
          <p:cNvGraphicFramePr>
            <a:graphicFrameLocks noGrp="1"/>
          </p:cNvGraphicFramePr>
          <p:nvPr>
            <p:ph sz="half" idx="1"/>
            <p:extLst>
              <p:ext uri="{D42A27DB-BD31-4B8C-83A1-F6EECF244321}">
                <p14:modId xmlns:p14="http://schemas.microsoft.com/office/powerpoint/2010/main" val="3982332287"/>
              </p:ext>
            </p:extLst>
          </p:nvPr>
        </p:nvGraphicFramePr>
        <p:xfrm>
          <a:off x="220132" y="1600198"/>
          <a:ext cx="538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61E1DAE-33D2-C5D7-1E5A-59485906D1A9}"/>
              </a:ext>
            </a:extLst>
          </p:cNvPr>
          <p:cNvSpPr>
            <a:spLocks noGrp="1"/>
          </p:cNvSpPr>
          <p:nvPr>
            <p:ph type="sldNum" sz="quarter" idx="12"/>
          </p:nvPr>
        </p:nvSpPr>
        <p:spPr/>
        <p:txBody>
          <a:bodyPr/>
          <a:lstStyle/>
          <a:p>
            <a:fld id="{5744759D-0EFF-4FB2-9CCE-04E00944F0FE}" type="slidenum">
              <a:rPr lang="en-US" smtClean="0"/>
              <a:pPr/>
              <a:t>6</a:t>
            </a:fld>
            <a:endParaRPr lang="en-US" dirty="0"/>
          </a:p>
        </p:txBody>
      </p:sp>
      <p:pic>
        <p:nvPicPr>
          <p:cNvPr id="1028" name="Picture 4">
            <a:extLst>
              <a:ext uri="{FF2B5EF4-FFF2-40B4-BE49-F238E27FC236}">
                <a16:creationId xmlns:a16="http://schemas.microsoft.com/office/drawing/2014/main" id="{A42FDFDB-39E8-72D8-FADF-508D533C96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0570" y="762000"/>
            <a:ext cx="6224946" cy="498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7556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A863C-A42E-AF97-2063-4771B9BBD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14978A-FB50-DAB6-546C-2D073E2AAA36}"/>
              </a:ext>
            </a:extLst>
          </p:cNvPr>
          <p:cNvSpPr>
            <a:spLocks noGrp="1"/>
          </p:cNvSpPr>
          <p:nvPr>
            <p:ph type="title"/>
          </p:nvPr>
        </p:nvSpPr>
        <p:spPr>
          <a:xfrm>
            <a:off x="630766" y="50007"/>
            <a:ext cx="4800600" cy="852484"/>
          </a:xfrm>
        </p:spPr>
        <p:txBody>
          <a:bodyPr>
            <a:normAutofit/>
          </a:bodyPr>
          <a:lstStyle/>
          <a:p>
            <a:r>
              <a:rPr lang="en-US" sz="2600" b="1" dirty="0">
                <a:solidFill>
                  <a:schemeClr val="tx2">
                    <a:lumMod val="75000"/>
                  </a:schemeClr>
                </a:solidFill>
              </a:rPr>
              <a:t>HOME Program </a:t>
            </a:r>
            <a:endParaRPr lang="en-US" sz="2600" i="1" dirty="0">
              <a:solidFill>
                <a:schemeClr val="tx2">
                  <a:lumMod val="75000"/>
                </a:schemeClr>
              </a:solidFill>
            </a:endParaRPr>
          </a:p>
        </p:txBody>
      </p:sp>
      <p:graphicFrame>
        <p:nvGraphicFramePr>
          <p:cNvPr id="6" name="Content Placeholder 5">
            <a:extLst>
              <a:ext uri="{FF2B5EF4-FFF2-40B4-BE49-F238E27FC236}">
                <a16:creationId xmlns:a16="http://schemas.microsoft.com/office/drawing/2014/main" id="{DCA0D9C0-3917-588A-F01F-9B18675F8F4E}"/>
              </a:ext>
            </a:extLst>
          </p:cNvPr>
          <p:cNvGraphicFramePr>
            <a:graphicFrameLocks noGrp="1"/>
          </p:cNvGraphicFramePr>
          <p:nvPr>
            <p:ph sz="half" idx="1"/>
            <p:extLst>
              <p:ext uri="{D42A27DB-BD31-4B8C-83A1-F6EECF244321}">
                <p14:modId xmlns:p14="http://schemas.microsoft.com/office/powerpoint/2010/main" val="611649413"/>
              </p:ext>
            </p:extLst>
          </p:nvPr>
        </p:nvGraphicFramePr>
        <p:xfrm>
          <a:off x="220132" y="952499"/>
          <a:ext cx="5621868" cy="506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A4C3520-772B-C9DB-A490-8D9570D29D84}"/>
              </a:ext>
            </a:extLst>
          </p:cNvPr>
          <p:cNvSpPr>
            <a:spLocks noGrp="1"/>
          </p:cNvSpPr>
          <p:nvPr>
            <p:ph type="sldNum" sz="quarter" idx="12"/>
          </p:nvPr>
        </p:nvSpPr>
        <p:spPr/>
        <p:txBody>
          <a:bodyPr/>
          <a:lstStyle/>
          <a:p>
            <a:fld id="{5744759D-0EFF-4FB2-9CCE-04E00944F0FE}" type="slidenum">
              <a:rPr lang="en-US" smtClean="0"/>
              <a:pPr/>
              <a:t>7</a:t>
            </a:fld>
            <a:endParaRPr lang="en-US" dirty="0"/>
          </a:p>
        </p:txBody>
      </p:sp>
      <p:sp>
        <p:nvSpPr>
          <p:cNvPr id="3" name="Title 1">
            <a:extLst>
              <a:ext uri="{FF2B5EF4-FFF2-40B4-BE49-F238E27FC236}">
                <a16:creationId xmlns:a16="http://schemas.microsoft.com/office/drawing/2014/main" id="{32CC7E54-615B-624F-7A89-0AF4D61AC0ED}"/>
              </a:ext>
            </a:extLst>
          </p:cNvPr>
          <p:cNvSpPr txBox="1">
            <a:spLocks/>
          </p:cNvSpPr>
          <p:nvPr/>
        </p:nvSpPr>
        <p:spPr>
          <a:xfrm>
            <a:off x="6080760" y="-19050"/>
            <a:ext cx="6019800" cy="9524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dirty="0">
                <a:solidFill>
                  <a:schemeClr val="tx2">
                    <a:lumMod val="75000"/>
                  </a:schemeClr>
                </a:solidFill>
              </a:rPr>
              <a:t>Homelessness &amp; Supportive Services       </a:t>
            </a:r>
            <a:r>
              <a:rPr lang="en-US" sz="2600" i="1" dirty="0">
                <a:solidFill>
                  <a:schemeClr val="tx2">
                    <a:lumMod val="75000"/>
                  </a:schemeClr>
                </a:solidFill>
              </a:rPr>
              <a:t>(HOME-ARP (American Rescue Plan)</a:t>
            </a:r>
          </a:p>
        </p:txBody>
      </p:sp>
      <p:graphicFrame>
        <p:nvGraphicFramePr>
          <p:cNvPr id="4" name="Content Placeholder 5">
            <a:extLst>
              <a:ext uri="{FF2B5EF4-FFF2-40B4-BE49-F238E27FC236}">
                <a16:creationId xmlns:a16="http://schemas.microsoft.com/office/drawing/2014/main" id="{7DAC24EE-AAC4-E9AC-2DF3-B83481658043}"/>
              </a:ext>
            </a:extLst>
          </p:cNvPr>
          <p:cNvGraphicFramePr>
            <a:graphicFrameLocks/>
          </p:cNvGraphicFramePr>
          <p:nvPr>
            <p:extLst>
              <p:ext uri="{D42A27DB-BD31-4B8C-83A1-F6EECF244321}">
                <p14:modId xmlns:p14="http://schemas.microsoft.com/office/powerpoint/2010/main" val="3498353462"/>
              </p:ext>
            </p:extLst>
          </p:nvPr>
        </p:nvGraphicFramePr>
        <p:xfrm>
          <a:off x="6080760" y="952500"/>
          <a:ext cx="6019800" cy="50672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1263519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BF8A1-7AC0-DFC9-4FE9-E9619450F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F08145-4775-E09E-8C40-128B598EA239}"/>
              </a:ext>
            </a:extLst>
          </p:cNvPr>
          <p:cNvSpPr>
            <a:spLocks noGrp="1"/>
          </p:cNvSpPr>
          <p:nvPr>
            <p:ph type="title"/>
          </p:nvPr>
        </p:nvSpPr>
        <p:spPr>
          <a:xfrm>
            <a:off x="152400" y="-1"/>
            <a:ext cx="11929110" cy="971549"/>
          </a:xfrm>
        </p:spPr>
        <p:txBody>
          <a:bodyPr>
            <a:normAutofit fontScale="90000"/>
          </a:bodyPr>
          <a:lstStyle/>
          <a:p>
            <a:r>
              <a:rPr lang="en-US" sz="3600" b="1" dirty="0">
                <a:solidFill>
                  <a:schemeClr val="tx2">
                    <a:lumMod val="75000"/>
                  </a:schemeClr>
                </a:solidFill>
              </a:rPr>
              <a:t>Community Court Program                                                   </a:t>
            </a:r>
            <a:r>
              <a:rPr lang="en-US" sz="3100" i="1" dirty="0">
                <a:solidFill>
                  <a:schemeClr val="tx2">
                    <a:lumMod val="75000"/>
                  </a:schemeClr>
                </a:solidFill>
              </a:rPr>
              <a:t>(U.S. Department of Justice Funded)</a:t>
            </a:r>
          </a:p>
        </p:txBody>
      </p:sp>
      <p:graphicFrame>
        <p:nvGraphicFramePr>
          <p:cNvPr id="6" name="Content Placeholder 5">
            <a:extLst>
              <a:ext uri="{FF2B5EF4-FFF2-40B4-BE49-F238E27FC236}">
                <a16:creationId xmlns:a16="http://schemas.microsoft.com/office/drawing/2014/main" id="{AFFBE21C-B5AF-76A5-7685-4FEF01C0A35C}"/>
              </a:ext>
            </a:extLst>
          </p:cNvPr>
          <p:cNvGraphicFramePr>
            <a:graphicFrameLocks noGrp="1"/>
          </p:cNvGraphicFramePr>
          <p:nvPr>
            <p:ph sz="half" idx="1"/>
            <p:extLst>
              <p:ext uri="{D42A27DB-BD31-4B8C-83A1-F6EECF244321}">
                <p14:modId xmlns:p14="http://schemas.microsoft.com/office/powerpoint/2010/main" val="655593955"/>
              </p:ext>
            </p:extLst>
          </p:nvPr>
        </p:nvGraphicFramePr>
        <p:xfrm>
          <a:off x="235371" y="1200150"/>
          <a:ext cx="6086311" cy="494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C259621-9DE2-79C8-E279-735AAF35324D}"/>
              </a:ext>
            </a:extLst>
          </p:cNvPr>
          <p:cNvSpPr>
            <a:spLocks noGrp="1"/>
          </p:cNvSpPr>
          <p:nvPr>
            <p:ph type="sldNum" sz="quarter" idx="12"/>
          </p:nvPr>
        </p:nvSpPr>
        <p:spPr/>
        <p:txBody>
          <a:bodyPr/>
          <a:lstStyle/>
          <a:p>
            <a:fld id="{5744759D-0EFF-4FB2-9CCE-04E00944F0FE}" type="slidenum">
              <a:rPr lang="en-US" smtClean="0"/>
              <a:pPr/>
              <a:t>8</a:t>
            </a:fld>
            <a:endParaRPr lang="en-US" dirty="0"/>
          </a:p>
        </p:txBody>
      </p:sp>
      <p:pic>
        <p:nvPicPr>
          <p:cNvPr id="9" name="Picture 8" descr="A picture containing text, indoor, computer, cluttered&#10;&#10;AI-generated content may be incorrect.">
            <a:extLst>
              <a:ext uri="{FF2B5EF4-FFF2-40B4-BE49-F238E27FC236}">
                <a16:creationId xmlns:a16="http://schemas.microsoft.com/office/drawing/2014/main" id="{3E506B43-457B-6A3B-6FD7-A09000CD238F}"/>
              </a:ext>
            </a:extLst>
          </p:cNvPr>
          <p:cNvPicPr>
            <a:picLocks noChangeAspect="1"/>
          </p:cNvPicPr>
          <p:nvPr/>
        </p:nvPicPr>
        <p:blipFill>
          <a:blip r:embed="rId8" cstate="print">
            <a:extLst>
              <a:ext uri="{28A0092B-C50C-407E-A947-70E740481C1C}">
                <a14:useLocalDpi xmlns:a14="http://schemas.microsoft.com/office/drawing/2010/main" val="0"/>
              </a:ext>
            </a:extLst>
          </a:blip>
          <a:srcRect l="6423" t="3569" r="24842" b="18931"/>
          <a:stretch>
            <a:fillRect/>
          </a:stretch>
        </p:blipFill>
        <p:spPr>
          <a:xfrm rot="5400000">
            <a:off x="9467639" y="712999"/>
            <a:ext cx="2717799" cy="2298277"/>
          </a:xfrm>
          <a:prstGeom prst="rect">
            <a:avLst/>
          </a:prstGeom>
        </p:spPr>
      </p:pic>
      <p:pic>
        <p:nvPicPr>
          <p:cNvPr id="11" name="Picture 10" descr="A picture containing wall, clothes, trash&#10;&#10;AI-generated content may be incorrect.">
            <a:extLst>
              <a:ext uri="{FF2B5EF4-FFF2-40B4-BE49-F238E27FC236}">
                <a16:creationId xmlns:a16="http://schemas.microsoft.com/office/drawing/2014/main" id="{4686A1E1-B64D-17A9-35E7-655F2E45FA93}"/>
              </a:ext>
            </a:extLst>
          </p:cNvPr>
          <p:cNvPicPr>
            <a:picLocks noChangeAspect="1"/>
          </p:cNvPicPr>
          <p:nvPr/>
        </p:nvPicPr>
        <p:blipFill>
          <a:blip r:embed="rId9" cstate="print">
            <a:extLst>
              <a:ext uri="{28A0092B-C50C-407E-A947-70E740481C1C}">
                <a14:useLocalDpi xmlns:a14="http://schemas.microsoft.com/office/drawing/2010/main" val="0"/>
              </a:ext>
            </a:extLst>
          </a:blip>
          <a:srcRect l="29597" t="26316" r="16854" b="10525"/>
          <a:stretch>
            <a:fillRect/>
          </a:stretch>
        </p:blipFill>
        <p:spPr>
          <a:xfrm rot="5400000">
            <a:off x="9520555" y="3585845"/>
            <a:ext cx="2717800" cy="2404110"/>
          </a:xfrm>
          <a:prstGeom prst="rect">
            <a:avLst/>
          </a:prstGeom>
        </p:spPr>
      </p:pic>
      <p:pic>
        <p:nvPicPr>
          <p:cNvPr id="13" name="Picture 12" descr="A group of people posing for a photo&#10;&#10;AI-generated content may be incorrect.">
            <a:extLst>
              <a:ext uri="{FF2B5EF4-FFF2-40B4-BE49-F238E27FC236}">
                <a16:creationId xmlns:a16="http://schemas.microsoft.com/office/drawing/2014/main" id="{56E81094-A80F-BC55-F24D-7D11169D5F4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27515" y="1066800"/>
            <a:ext cx="3172370" cy="2971800"/>
          </a:xfrm>
          <a:prstGeom prst="rect">
            <a:avLst/>
          </a:prstGeom>
        </p:spPr>
      </p:pic>
      <p:pic>
        <p:nvPicPr>
          <p:cNvPr id="15" name="Picture 14" descr="A group of people sitting at a table&#10;&#10;AI-generated content may be incorrect.">
            <a:extLst>
              <a:ext uri="{FF2B5EF4-FFF2-40B4-BE49-F238E27FC236}">
                <a16:creationId xmlns:a16="http://schemas.microsoft.com/office/drawing/2014/main" id="{3068EA5C-D3F7-6EAB-2074-85A80154E6AA}"/>
              </a:ext>
            </a:extLst>
          </p:cNvPr>
          <p:cNvPicPr>
            <a:picLocks noChangeAspect="1"/>
          </p:cNvPicPr>
          <p:nvPr/>
        </p:nvPicPr>
        <p:blipFill>
          <a:blip r:embed="rId11">
            <a:extLst>
              <a:ext uri="{28A0092B-C50C-407E-A947-70E740481C1C}">
                <a14:useLocalDpi xmlns:a14="http://schemas.microsoft.com/office/drawing/2010/main" val="0"/>
              </a:ext>
            </a:extLst>
          </a:blip>
          <a:srcRect t="10933" b="10432"/>
          <a:stretch>
            <a:fillRect/>
          </a:stretch>
        </p:blipFill>
        <p:spPr>
          <a:xfrm>
            <a:off x="6427515" y="4191000"/>
            <a:ext cx="3172370" cy="1874839"/>
          </a:xfrm>
          <a:prstGeom prst="rect">
            <a:avLst/>
          </a:prstGeom>
        </p:spPr>
      </p:pic>
    </p:spTree>
    <p:extLst>
      <p:ext uri="{BB962C8B-B14F-4D97-AF65-F5344CB8AC3E}">
        <p14:creationId xmlns:p14="http://schemas.microsoft.com/office/powerpoint/2010/main" val="202700520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24EA2482-DA33-3D2E-56CC-FDFC2EB7382A}"/>
              </a:ext>
            </a:extLst>
          </p:cNvPr>
          <p:cNvSpPr>
            <a:spLocks noGrp="1"/>
          </p:cNvSpPr>
          <p:nvPr>
            <p:ph type="sldNum" sz="quarter" idx="12"/>
          </p:nvPr>
        </p:nvSpPr>
        <p:spPr/>
        <p:txBody>
          <a:bodyPr/>
          <a:lstStyle/>
          <a:p>
            <a:pPr>
              <a:spcAft>
                <a:spcPts val="600"/>
              </a:spcAft>
            </a:pPr>
            <a:fld id="{5744759D-0EFF-4FB2-9CCE-04E00944F0FE}" type="slidenum">
              <a:rPr lang="en-US" smtClean="0"/>
              <a:pPr>
                <a:spcAft>
                  <a:spcPts val="600"/>
                </a:spcAft>
              </a:pPr>
              <a:t>9</a:t>
            </a:fld>
            <a:endParaRPr lang="en-US"/>
          </a:p>
        </p:txBody>
      </p:sp>
      <p:graphicFrame>
        <p:nvGraphicFramePr>
          <p:cNvPr id="5" name="Diagram 4">
            <a:extLst>
              <a:ext uri="{FF2B5EF4-FFF2-40B4-BE49-F238E27FC236}">
                <a16:creationId xmlns:a16="http://schemas.microsoft.com/office/drawing/2014/main" id="{3E775214-B627-2324-339E-41BF3CEF97C2}"/>
              </a:ext>
            </a:extLst>
          </p:cNvPr>
          <p:cNvGraphicFramePr/>
          <p:nvPr>
            <p:extLst>
              <p:ext uri="{D42A27DB-BD31-4B8C-83A1-F6EECF244321}">
                <p14:modId xmlns:p14="http://schemas.microsoft.com/office/powerpoint/2010/main" val="215213231"/>
              </p:ext>
            </p:extLst>
          </p:nvPr>
        </p:nvGraphicFramePr>
        <p:xfrm>
          <a:off x="800100" y="491067"/>
          <a:ext cx="10591800"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20DFB6B-7692-6285-3632-1E1A6D110EE0}"/>
              </a:ext>
            </a:extLst>
          </p:cNvPr>
          <p:cNvSpPr txBox="1"/>
          <p:nvPr/>
        </p:nvSpPr>
        <p:spPr>
          <a:xfrm>
            <a:off x="2552700" y="5029200"/>
            <a:ext cx="7086600" cy="1200329"/>
          </a:xfrm>
          <a:prstGeom prst="rect">
            <a:avLst/>
          </a:prstGeom>
          <a:noFill/>
        </p:spPr>
        <p:txBody>
          <a:bodyPr wrap="square">
            <a:spAutoFit/>
          </a:bodyPr>
          <a:lstStyle/>
          <a:p>
            <a:pPr algn="ctr"/>
            <a:r>
              <a:rPr lang="en-US" b="1" dirty="0"/>
              <a:t>These efforts collectively move the City of Hollywood forward in its mission to be a resilient and sustainable City that  nurtures quality living and fosters a healthy environment where everyone can prosper</a:t>
            </a:r>
          </a:p>
        </p:txBody>
      </p:sp>
    </p:spTree>
    <p:extLst>
      <p:ext uri="{BB962C8B-B14F-4D97-AF65-F5344CB8AC3E}">
        <p14:creationId xmlns:p14="http://schemas.microsoft.com/office/powerpoint/2010/main" val="1279566697"/>
      </p:ext>
    </p:extLst>
  </p:cSld>
  <p:clrMapOvr>
    <a:masterClrMapping/>
  </p:clrMapOvr>
  <p:transition spd="slow">
    <p:push dir="u"/>
  </p:transition>
</p:sld>
</file>

<file path=ppt/theme/theme1.xml><?xml version="1.0" encoding="utf-8"?>
<a:theme xmlns:a="http://schemas.openxmlformats.org/drawingml/2006/main" name="Office Theme">
  <a:themeElements>
    <a:clrScheme name="COH FY 2017">
      <a:dk1>
        <a:srgbClr val="404042"/>
      </a:dk1>
      <a:lt1>
        <a:sysClr val="window" lastClr="FFFFFF"/>
      </a:lt1>
      <a:dk2>
        <a:srgbClr val="0D87DA"/>
      </a:dk2>
      <a:lt2>
        <a:srgbClr val="EEECE1"/>
      </a:lt2>
      <a:accent1>
        <a:srgbClr val="1B9F8A"/>
      </a:accent1>
      <a:accent2>
        <a:srgbClr val="FD6533"/>
      </a:accent2>
      <a:accent3>
        <a:srgbClr val="002060"/>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OH FY 2017">
      <a:dk1>
        <a:srgbClr val="404042"/>
      </a:dk1>
      <a:lt1>
        <a:sysClr val="window" lastClr="FFFFFF"/>
      </a:lt1>
      <a:dk2>
        <a:srgbClr val="0D87DA"/>
      </a:dk2>
      <a:lt2>
        <a:srgbClr val="EEECE1"/>
      </a:lt2>
      <a:accent1>
        <a:srgbClr val="1B9F8A"/>
      </a:accent1>
      <a:accent2>
        <a:srgbClr val="FD6533"/>
      </a:accent2>
      <a:accent3>
        <a:srgbClr val="002060"/>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746F6E-0C91-485C-9A9F-08E7D334B9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1_Purple_Graphical 4x3 Tempate Segoe</Template>
  <TotalTime>30952</TotalTime>
  <Words>925</Words>
  <Application>Microsoft Office PowerPoint</Application>
  <PresentationFormat>Widescreen</PresentationFormat>
  <Paragraphs>106</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Century Gothic</vt:lpstr>
      <vt:lpstr>Courier New</vt:lpstr>
      <vt:lpstr>Eras Light ITC</vt:lpstr>
      <vt:lpstr>Symbol</vt:lpstr>
      <vt:lpstr>Office Theme</vt:lpstr>
      <vt:lpstr>1_Office Theme</vt:lpstr>
      <vt:lpstr>Office of Housing and Community Development  FY 2025  Accomplishments &amp; Impact Overview</vt:lpstr>
      <vt:lpstr>Community Development Block Grant (CDBG) Investments</vt:lpstr>
      <vt:lpstr>Public Services (CDBG &amp; CDBG-CV)</vt:lpstr>
      <vt:lpstr>PowerPoint Presentation</vt:lpstr>
      <vt:lpstr>Infrastructure Improvement Program (ILA)</vt:lpstr>
      <vt:lpstr>Affordable Housing Development              (ILA– GAP Financing)</vt:lpstr>
      <vt:lpstr>HOME Program </vt:lpstr>
      <vt:lpstr>Community Court Program                                                   (U.S. Department of Justice Funded)</vt:lpstr>
      <vt:lpstr>PowerPoint Presentation</vt:lpstr>
      <vt:lpstr>FY 2025 Highlights</vt:lpstr>
    </vt:vector>
  </TitlesOfParts>
  <Company>City of Hollywood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Raelin Storey</cp:lastModifiedBy>
  <cp:revision>136</cp:revision>
  <cp:lastPrinted>2023-03-30T12:58:59Z</cp:lastPrinted>
  <dcterms:created xsi:type="dcterms:W3CDTF">2014-09-23T18:46:17Z</dcterms:created>
  <dcterms:modified xsi:type="dcterms:W3CDTF">2026-05-07T10:35:13Z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TC102867709990</vt:lpwstr>
  </property>
  <property fmtid="{D5CDD505-2E9C-101B-9397-08002B2CF9AE}" pid="3" name="_NewReviewCycle">
    <vt:lpwstr/>
  </property>
</Properties>
</file>